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8" r:id="rId6"/>
    <p:sldId id="261" r:id="rId7"/>
    <p:sldId id="262" r:id="rId8"/>
    <p:sldId id="263" r:id="rId9"/>
    <p:sldId id="264" r:id="rId10"/>
    <p:sldId id="265" r:id="rId11"/>
    <p:sldId id="266" r:id="rId12"/>
    <p:sldId id="269" r:id="rId13"/>
    <p:sldId id="270" r:id="rId14"/>
    <p:sldId id="271" r:id="rId15"/>
    <p:sldId id="272" r:id="rId16"/>
    <p:sldId id="273" r:id="rId17"/>
    <p:sldId id="274" r:id="rId18"/>
    <p:sldId id="275" r:id="rId19"/>
    <p:sldId id="276" r:id="rId20"/>
    <p:sldId id="277" r:id="rId21"/>
    <p:sldId id="278" r:id="rId22"/>
    <p:sldId id="285" r:id="rId23"/>
    <p:sldId id="286" r:id="rId24"/>
    <p:sldId id="287" r:id="rId25"/>
    <p:sldId id="288" r:id="rId26"/>
    <p:sldId id="289" r:id="rId27"/>
    <p:sldId id="290" r:id="rId28"/>
    <p:sldId id="291" r:id="rId29"/>
    <p:sldId id="292" r:id="rId30"/>
    <p:sldId id="293" r:id="rId31"/>
    <p:sldId id="294" r:id="rId32"/>
    <p:sldId id="304" r:id="rId33"/>
    <p:sldId id="305" r:id="rId34"/>
    <p:sldId id="295" r:id="rId35"/>
    <p:sldId id="296" r:id="rId36"/>
    <p:sldId id="297" r:id="rId37"/>
    <p:sldId id="298" r:id="rId38"/>
    <p:sldId id="299" r:id="rId39"/>
    <p:sldId id="300" r:id="rId40"/>
    <p:sldId id="301" r:id="rId41"/>
    <p:sldId id="302" r:id="rId42"/>
    <p:sldId id="303" r:id="rId4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4614" autoAdjust="0"/>
    <p:restoredTop sz="94660"/>
  </p:normalViewPr>
  <p:slideViewPr>
    <p:cSldViewPr>
      <p:cViewPr varScale="1">
        <p:scale>
          <a:sx n="68" d="100"/>
          <a:sy n="68" d="100"/>
        </p:scale>
        <p:origin x="-1476"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966A1F1D-E07A-4AE8-B0E4-258A28FB166B}" type="datetimeFigureOut">
              <a:rPr lang="en-US" smtClean="0"/>
              <a:pPr/>
              <a:t>4/6/2020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06185-3A38-4010-BB9E-048A740B1A3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6A1F1D-E07A-4AE8-B0E4-258A28FB166B}" type="datetimeFigureOut">
              <a:rPr lang="en-US" smtClean="0"/>
              <a:pPr/>
              <a:t>4/6/2020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06185-3A38-4010-BB9E-048A740B1A3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6A1F1D-E07A-4AE8-B0E4-258A28FB166B}" type="datetimeFigureOut">
              <a:rPr lang="en-US" smtClean="0"/>
              <a:pPr/>
              <a:t>4/6/2020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06185-3A38-4010-BB9E-048A740B1A3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66A1F1D-E07A-4AE8-B0E4-258A28FB166B}" type="datetimeFigureOut">
              <a:rPr lang="en-US" smtClean="0"/>
              <a:pPr/>
              <a:t>4/6/2020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06185-3A38-4010-BB9E-048A740B1A3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966A1F1D-E07A-4AE8-B0E4-258A28FB166B}" type="datetimeFigureOut">
              <a:rPr lang="en-US" smtClean="0"/>
              <a:pPr/>
              <a:t>4/6/2020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A506185-3A38-4010-BB9E-048A740B1A36}"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966A1F1D-E07A-4AE8-B0E4-258A28FB166B}" type="datetimeFigureOut">
              <a:rPr lang="en-US" smtClean="0"/>
              <a:pPr/>
              <a:t>4/6/2020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506185-3A38-4010-BB9E-048A740B1A3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966A1F1D-E07A-4AE8-B0E4-258A28FB166B}" type="datetimeFigureOut">
              <a:rPr lang="en-US" smtClean="0"/>
              <a:pPr/>
              <a:t>4/6/2020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A506185-3A38-4010-BB9E-048A740B1A36}"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966A1F1D-E07A-4AE8-B0E4-258A28FB166B}" type="datetimeFigureOut">
              <a:rPr lang="en-US" smtClean="0"/>
              <a:pPr/>
              <a:t>4/6/2020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A506185-3A38-4010-BB9E-048A740B1A3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66A1F1D-E07A-4AE8-B0E4-258A28FB166B}" type="datetimeFigureOut">
              <a:rPr lang="en-US" smtClean="0"/>
              <a:pPr/>
              <a:t>4/6/2020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A506185-3A38-4010-BB9E-048A740B1A3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6A1F1D-E07A-4AE8-B0E4-258A28FB166B}" type="datetimeFigureOut">
              <a:rPr lang="en-US" smtClean="0"/>
              <a:pPr/>
              <a:t>4/6/2020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506185-3A38-4010-BB9E-048A740B1A36}"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966A1F1D-E07A-4AE8-B0E4-258A28FB166B}" type="datetimeFigureOut">
              <a:rPr lang="en-US" smtClean="0"/>
              <a:pPr/>
              <a:t>4/6/2020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A506185-3A38-4010-BB9E-048A740B1A36}"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66A1F1D-E07A-4AE8-B0E4-258A28FB166B}" type="datetimeFigureOut">
              <a:rPr lang="en-US" smtClean="0"/>
              <a:pPr/>
              <a:t>4/6/2020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A506185-3A38-4010-BB9E-048A740B1A36}"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381000"/>
            <a:ext cx="7772400" cy="1470025"/>
          </a:xfrm>
        </p:spPr>
        <p:txBody>
          <a:bodyPr/>
          <a:lstStyle/>
          <a:p>
            <a:r>
              <a:rPr lang="en-US" dirty="0" smtClean="0">
                <a:latin typeface="Times New Roman" pitchFamily="18" charset="0"/>
                <a:cs typeface="Times New Roman" pitchFamily="18" charset="0"/>
              </a:rPr>
              <a:t>Components of Distance Education</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1447800" y="2057400"/>
            <a:ext cx="6400800" cy="4267200"/>
          </a:xfrm>
        </p:spPr>
        <p:txBody>
          <a:bodyPr>
            <a:noAutofit/>
          </a:bodyPr>
          <a:lstStyle/>
          <a:p>
            <a:pPr marL="514350" indent="-514350" algn="l">
              <a:buFont typeface="+mj-lt"/>
              <a:buAutoNum type="arabicPeriod"/>
            </a:pPr>
            <a:r>
              <a:rPr lang="en-US" sz="2400" dirty="0" smtClean="0">
                <a:solidFill>
                  <a:schemeClr val="tx1"/>
                </a:solidFill>
                <a:latin typeface="Times New Roman" pitchFamily="18" charset="0"/>
                <a:cs typeface="Times New Roman" pitchFamily="18" charset="0"/>
              </a:rPr>
              <a:t>Learner</a:t>
            </a:r>
          </a:p>
          <a:p>
            <a:pPr marL="514350" indent="-514350" algn="l">
              <a:buFont typeface="+mj-lt"/>
              <a:buAutoNum type="arabicPeriod"/>
            </a:pPr>
            <a:r>
              <a:rPr lang="en-US" sz="2400" dirty="0" smtClean="0">
                <a:solidFill>
                  <a:schemeClr val="tx1"/>
                </a:solidFill>
                <a:latin typeface="Times New Roman" pitchFamily="18" charset="0"/>
                <a:cs typeface="Times New Roman" pitchFamily="18" charset="0"/>
              </a:rPr>
              <a:t>Tutor</a:t>
            </a:r>
          </a:p>
          <a:p>
            <a:pPr marL="514350" indent="-514350" algn="l">
              <a:buFont typeface="+mj-lt"/>
              <a:buAutoNum type="arabicPeriod"/>
            </a:pPr>
            <a:r>
              <a:rPr lang="en-US" sz="2400" dirty="0" smtClean="0">
                <a:solidFill>
                  <a:schemeClr val="tx1"/>
                </a:solidFill>
                <a:latin typeface="Times New Roman" pitchFamily="18" charset="0"/>
                <a:cs typeface="Times New Roman" pitchFamily="18" charset="0"/>
              </a:rPr>
              <a:t>Correspondence Material</a:t>
            </a:r>
          </a:p>
          <a:p>
            <a:pPr marL="514350" indent="-514350" algn="l">
              <a:buFont typeface="+mj-lt"/>
              <a:buAutoNum type="arabicPeriod"/>
            </a:pPr>
            <a:r>
              <a:rPr lang="en-US" sz="2400" dirty="0" smtClean="0">
                <a:solidFill>
                  <a:schemeClr val="tx1"/>
                </a:solidFill>
                <a:latin typeface="Times New Roman" pitchFamily="18" charset="0"/>
                <a:cs typeface="Times New Roman" pitchFamily="18" charset="0"/>
              </a:rPr>
              <a:t>Study Center</a:t>
            </a:r>
          </a:p>
          <a:p>
            <a:pPr marL="514350" indent="-514350" algn="l">
              <a:buFont typeface="+mj-lt"/>
              <a:buAutoNum type="arabicPeriod"/>
            </a:pPr>
            <a:r>
              <a:rPr lang="en-US" sz="2400" dirty="0" smtClean="0">
                <a:solidFill>
                  <a:schemeClr val="tx1"/>
                </a:solidFill>
                <a:latin typeface="Times New Roman" pitchFamily="18" charset="0"/>
                <a:cs typeface="Times New Roman" pitchFamily="18" charset="0"/>
              </a:rPr>
              <a:t>Tutorials</a:t>
            </a:r>
          </a:p>
          <a:p>
            <a:pPr marL="514350" indent="-514350" algn="l">
              <a:buFont typeface="+mj-lt"/>
              <a:buAutoNum type="arabicPeriod"/>
            </a:pPr>
            <a:r>
              <a:rPr lang="en-US" sz="2400" dirty="0" smtClean="0">
                <a:solidFill>
                  <a:schemeClr val="tx1"/>
                </a:solidFill>
                <a:latin typeface="Times New Roman" pitchFamily="18" charset="0"/>
                <a:cs typeface="Times New Roman" pitchFamily="18" charset="0"/>
              </a:rPr>
              <a:t>Assignments</a:t>
            </a:r>
          </a:p>
          <a:p>
            <a:pPr marL="514350" indent="-514350" algn="l">
              <a:buFont typeface="+mj-lt"/>
              <a:buAutoNum type="arabicPeriod"/>
            </a:pPr>
            <a:r>
              <a:rPr lang="en-US" sz="2400" dirty="0" smtClean="0">
                <a:solidFill>
                  <a:schemeClr val="tx1"/>
                </a:solidFill>
                <a:latin typeface="Times New Roman" pitchFamily="18" charset="0"/>
                <a:cs typeface="Times New Roman" pitchFamily="18" charset="0"/>
              </a:rPr>
              <a:t>Media and Technology</a:t>
            </a:r>
          </a:p>
          <a:p>
            <a:pPr marL="514350" indent="-514350" algn="l">
              <a:buFont typeface="+mj-lt"/>
              <a:buAutoNum type="arabicPeriod"/>
            </a:pPr>
            <a:r>
              <a:rPr lang="en-US" sz="2400" dirty="0" smtClean="0">
                <a:solidFill>
                  <a:schemeClr val="tx1"/>
                </a:solidFill>
                <a:latin typeface="Times New Roman" pitchFamily="18" charset="0"/>
                <a:cs typeface="Times New Roman" pitchFamily="18" charset="0"/>
              </a:rPr>
              <a:t>Students support services</a:t>
            </a:r>
          </a:p>
          <a:p>
            <a:pPr marL="514350" indent="-514350" algn="l">
              <a:buFont typeface="+mj-lt"/>
              <a:buAutoNum type="arabicPeriod"/>
            </a:pPr>
            <a:r>
              <a:rPr lang="en-US" sz="2400" dirty="0" smtClean="0">
                <a:solidFill>
                  <a:schemeClr val="tx1"/>
                </a:solidFill>
                <a:latin typeface="Times New Roman" pitchFamily="18" charset="0"/>
                <a:cs typeface="Times New Roman" pitchFamily="18" charset="0"/>
              </a:rPr>
              <a:t>workshops</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Personalization of the learning system</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Personalize the system so it does not isolate students.</a:t>
            </a:r>
          </a:p>
          <a:p>
            <a:r>
              <a:rPr lang="en-US" dirty="0" smtClean="0"/>
              <a:t>Independence should not translate as isolation.</a:t>
            </a:r>
          </a:p>
          <a:p>
            <a:r>
              <a:rPr lang="en-US" dirty="0" smtClean="0"/>
              <a:t>It help the students </a:t>
            </a:r>
            <a:r>
              <a:rPr lang="en-US" dirty="0"/>
              <a:t>to build a good personalized e-learning </a:t>
            </a:r>
            <a:r>
              <a:rPr lang="en-US" dirty="0" smtClean="0"/>
              <a:t>system </a:t>
            </a:r>
            <a:r>
              <a:rPr lang="en-US" dirty="0"/>
              <a:t>which can provides learners a new way to break free with the more traditional </a:t>
            </a:r>
            <a:r>
              <a:rPr lang="en-US" dirty="0" smtClean="0"/>
              <a:t> educational </a:t>
            </a:r>
            <a:r>
              <a:rPr lang="en-US" dirty="0"/>
              <a:t>models</a:t>
            </a:r>
            <a:r>
              <a:rPr lang="en-US" dirty="0" smtClean="0"/>
              <a:t>.</a:t>
            </a:r>
          </a:p>
          <a:p>
            <a:r>
              <a:rPr lang="en-US" dirty="0"/>
              <a:t>Personalization of the learning content, based on learners’ preferences, educational </a:t>
            </a:r>
            <a:r>
              <a:rPr lang="en-US" dirty="0" smtClean="0"/>
              <a:t>background </a:t>
            </a:r>
            <a:r>
              <a:rPr lang="en-US" dirty="0"/>
              <a:t>and </a:t>
            </a:r>
            <a:r>
              <a:rPr lang="en-US" dirty="0" smtClean="0"/>
              <a:t>experience.</a:t>
            </a:r>
            <a:endParaRPr lang="en-US" dirty="0"/>
          </a:p>
          <a:p>
            <a:endParaRPr lang="en-US"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Democratization of the system</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The system so that it not only encourage people of various background to participate but as much as possible way to provides everyone with an equal chance of success regardless of learning style, gender or other characteristics.</a:t>
            </a:r>
          </a:p>
          <a:p>
            <a:r>
              <a:rPr lang="en-US" dirty="0" smtClean="0"/>
              <a:t>Publicize all services well so that students can gain assess to them easily.</a:t>
            </a:r>
          </a:p>
          <a:p>
            <a:r>
              <a:rPr lang="en-US" dirty="0" smtClean="0"/>
              <a:t>Continually evaluate services to ensure that resources are being used where they are most needed by students.</a:t>
            </a:r>
            <a:endParaRPr lang="en-US"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81000"/>
            <a:ext cx="7772400" cy="841375"/>
          </a:xfrm>
        </p:spPr>
        <p:txBody>
          <a:bodyPr/>
          <a:lstStyle/>
          <a:p>
            <a:r>
              <a:rPr lang="en-US" dirty="0" smtClean="0"/>
              <a:t>Tutor</a:t>
            </a:r>
            <a:endParaRPr lang="en-US" dirty="0"/>
          </a:p>
        </p:txBody>
      </p:sp>
      <p:sp>
        <p:nvSpPr>
          <p:cNvPr id="3" name="Subtitle 2"/>
          <p:cNvSpPr>
            <a:spLocks noGrp="1"/>
          </p:cNvSpPr>
          <p:nvPr>
            <p:ph type="subTitle" idx="1"/>
          </p:nvPr>
        </p:nvSpPr>
        <p:spPr>
          <a:xfrm>
            <a:off x="1295400" y="1295400"/>
            <a:ext cx="6400800" cy="4648200"/>
          </a:xfrm>
        </p:spPr>
        <p:txBody>
          <a:bodyPr>
            <a:noAutofit/>
          </a:bodyPr>
          <a:lstStyle/>
          <a:p>
            <a:pPr algn="l">
              <a:buFont typeface="Wingdings" pitchFamily="2" charset="2"/>
              <a:buChar char="Ø"/>
            </a:pPr>
            <a:r>
              <a:rPr lang="en-US" sz="2000" dirty="0" smtClean="0">
                <a:solidFill>
                  <a:schemeClr val="tx1"/>
                </a:solidFill>
                <a:latin typeface="Times New Roman" pitchFamily="18" charset="0"/>
                <a:cs typeface="Times New Roman" pitchFamily="18" charset="0"/>
              </a:rPr>
              <a:t>A person appointed to guide a group of students for a course for whole period of study during semester.</a:t>
            </a:r>
          </a:p>
          <a:p>
            <a:pPr algn="l">
              <a:buFont typeface="Wingdings" pitchFamily="2" charset="2"/>
              <a:buChar char="Ø"/>
            </a:pPr>
            <a:r>
              <a:rPr lang="en-US" sz="2000" dirty="0" smtClean="0">
                <a:solidFill>
                  <a:schemeClr val="tx1"/>
                </a:solidFill>
                <a:latin typeface="Times New Roman" pitchFamily="18" charset="0"/>
                <a:cs typeface="Times New Roman" pitchFamily="18" charset="0"/>
              </a:rPr>
              <a:t>Generally expected like a teacher in formal system of education.</a:t>
            </a:r>
          </a:p>
          <a:p>
            <a:pPr algn="l">
              <a:buFont typeface="Wingdings" pitchFamily="2" charset="2"/>
              <a:buChar char="Ø"/>
            </a:pPr>
            <a:r>
              <a:rPr lang="en-US" sz="2000" dirty="0" smtClean="0">
                <a:solidFill>
                  <a:schemeClr val="tx1"/>
                </a:solidFill>
                <a:latin typeface="Times New Roman" pitchFamily="18" charset="0"/>
                <a:cs typeface="Times New Roman" pitchFamily="18" charset="0"/>
              </a:rPr>
              <a:t>Role of tutor remains different as compared to the role of a formal teacher.</a:t>
            </a:r>
          </a:p>
          <a:p>
            <a:pPr algn="l">
              <a:buFont typeface="Wingdings" pitchFamily="2" charset="2"/>
              <a:buChar char="Ø"/>
            </a:pPr>
            <a:r>
              <a:rPr lang="en-US" sz="2000" dirty="0" smtClean="0">
                <a:solidFill>
                  <a:schemeClr val="tx1"/>
                </a:solidFill>
                <a:latin typeface="Times New Roman" pitchFamily="18" charset="0"/>
                <a:cs typeface="Times New Roman" pitchFamily="18" charset="0"/>
              </a:rPr>
              <a:t>An ideal teacher working in conventional system of education is not compulsorily being a good tutor.</a:t>
            </a:r>
          </a:p>
          <a:p>
            <a:pPr algn="l">
              <a:buFont typeface="Wingdings" pitchFamily="2" charset="2"/>
              <a:buChar char="Ø"/>
            </a:pPr>
            <a:r>
              <a:rPr lang="en-US" sz="2000" dirty="0" smtClean="0">
                <a:solidFill>
                  <a:schemeClr val="tx1"/>
                </a:solidFill>
                <a:latin typeface="Times New Roman" pitchFamily="18" charset="0"/>
                <a:cs typeface="Times New Roman" pitchFamily="18" charset="0"/>
              </a:rPr>
              <a:t>Training of a trained  and experienced teacher working in conventional school, college or university can help him to ensure the achievement of learning needs of distance learners.</a:t>
            </a:r>
          </a:p>
          <a:p>
            <a:pPr algn="l">
              <a:buFont typeface="Wingdings" pitchFamily="2" charset="2"/>
              <a:buChar char="Ø"/>
            </a:pPr>
            <a:r>
              <a:rPr lang="en-US" sz="2000" dirty="0" smtClean="0">
                <a:solidFill>
                  <a:schemeClr val="tx1"/>
                </a:solidFill>
                <a:latin typeface="Times New Roman" pitchFamily="18" charset="0"/>
                <a:cs typeface="Times New Roman" pitchFamily="18" charset="0"/>
              </a:rPr>
              <a:t>Training for tutor is necessary. </a:t>
            </a:r>
            <a:endParaRPr lang="en-US" sz="2000" dirty="0">
              <a:solidFill>
                <a:schemeClr val="tx1"/>
              </a:solidFill>
              <a:latin typeface="Times New Roman" pitchFamily="18" charset="0"/>
              <a:cs typeface="Times New Roman" pitchFamily="18" charset="0"/>
            </a:endParaRPr>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685800"/>
            <a:ext cx="8229600" cy="1143000"/>
          </a:xfrm>
        </p:spPr>
        <p:txBody>
          <a:bodyPr/>
          <a:lstStyle/>
          <a:p>
            <a:r>
              <a:rPr lang="en-US" dirty="0" smtClean="0"/>
              <a:t>Importance of tutor</a:t>
            </a:r>
            <a:endParaRPr lang="en-US" dirty="0"/>
          </a:p>
        </p:txBody>
      </p:sp>
      <p:sp>
        <p:nvSpPr>
          <p:cNvPr id="3" name="Content Placeholder 2"/>
          <p:cNvSpPr>
            <a:spLocks noGrp="1"/>
          </p:cNvSpPr>
          <p:nvPr>
            <p:ph idx="1"/>
          </p:nvPr>
        </p:nvSpPr>
        <p:spPr>
          <a:xfrm>
            <a:off x="457200" y="2286000"/>
            <a:ext cx="8229600" cy="3657600"/>
          </a:xfrm>
        </p:spPr>
        <p:txBody>
          <a:bodyPr/>
          <a:lstStyle/>
          <a:p>
            <a:r>
              <a:rPr lang="en-US" dirty="0" smtClean="0"/>
              <a:t>Duties of tutors demand excessive labor, commitment and devotion.</a:t>
            </a:r>
          </a:p>
          <a:p>
            <a:r>
              <a:rPr lang="en-US" dirty="0" smtClean="0"/>
              <a:t>Success of learners depends on effort </a:t>
            </a:r>
            <a:r>
              <a:rPr lang="en-US" dirty="0" err="1" smtClean="0"/>
              <a:t>od</a:t>
            </a:r>
            <a:r>
              <a:rPr lang="en-US" dirty="0" smtClean="0"/>
              <a:t> tutor</a:t>
            </a:r>
          </a:p>
          <a:p>
            <a:r>
              <a:rPr lang="en-US" dirty="0" smtClean="0"/>
              <a:t>A source to develop effective link between the institution and learners,</a:t>
            </a:r>
            <a:endParaRPr lang="en-US"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Result of delay or negligence of work by tutor</a:t>
            </a:r>
            <a:endParaRPr lang="en-US" dirty="0"/>
          </a:p>
        </p:txBody>
      </p:sp>
      <p:sp>
        <p:nvSpPr>
          <p:cNvPr id="3" name="Content Placeholder 2"/>
          <p:cNvSpPr>
            <a:spLocks noGrp="1"/>
          </p:cNvSpPr>
          <p:nvPr>
            <p:ph idx="1"/>
          </p:nvPr>
        </p:nvSpPr>
        <p:spPr/>
        <p:txBody>
          <a:bodyPr/>
          <a:lstStyle/>
          <a:p>
            <a:pPr>
              <a:buNone/>
            </a:pPr>
            <a:r>
              <a:rPr lang="en-US" dirty="0" smtClean="0"/>
              <a:t>Can</a:t>
            </a:r>
          </a:p>
          <a:p>
            <a:pPr marL="514350" indent="-514350">
              <a:buFont typeface="+mj-lt"/>
              <a:buAutoNum type="arabicPeriod"/>
            </a:pPr>
            <a:r>
              <a:rPr lang="en-US" dirty="0" smtClean="0"/>
              <a:t>Base for drop out of students</a:t>
            </a:r>
          </a:p>
          <a:p>
            <a:pPr marL="514350" indent="-514350">
              <a:buFont typeface="+mj-lt"/>
              <a:buAutoNum type="arabicPeriod"/>
            </a:pPr>
            <a:r>
              <a:rPr lang="en-US" dirty="0" smtClean="0"/>
              <a:t>Discourage distance learners to work properly</a:t>
            </a:r>
          </a:p>
          <a:p>
            <a:pPr marL="514350" indent="-514350">
              <a:buFont typeface="+mj-lt"/>
              <a:buAutoNum type="arabicPeriod"/>
            </a:pPr>
            <a:r>
              <a:rPr lang="en-US" dirty="0" smtClean="0"/>
              <a:t>Spoil the quality of works</a:t>
            </a:r>
          </a:p>
          <a:p>
            <a:pPr marL="514350" indent="-514350">
              <a:buFont typeface="+mj-lt"/>
              <a:buAutoNum type="arabicPeriod"/>
            </a:pPr>
            <a:r>
              <a:rPr lang="en-US" dirty="0" smtClean="0"/>
              <a:t>Students feel anxiety while tutor are not giving feedback on their assignment work</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Responsibilities of tutor</a:t>
            </a:r>
            <a:endParaRPr lang="en-US" dirty="0"/>
          </a:p>
        </p:txBody>
      </p:sp>
      <p:sp>
        <p:nvSpPr>
          <p:cNvPr id="3" name="Content Placeholder 2"/>
          <p:cNvSpPr>
            <a:spLocks noGrp="1"/>
          </p:cNvSpPr>
          <p:nvPr>
            <p:ph idx="1"/>
          </p:nvPr>
        </p:nvSpPr>
        <p:spPr/>
        <p:txBody>
          <a:bodyPr>
            <a:normAutofit fontScale="92500"/>
          </a:bodyPr>
          <a:lstStyle/>
          <a:p>
            <a:pPr marL="514350" indent="-514350">
              <a:buFont typeface="+mj-lt"/>
              <a:buAutoNum type="arabicPeriod"/>
            </a:pPr>
            <a:r>
              <a:rPr lang="en-US" dirty="0" smtClean="0"/>
              <a:t>Inform students about his appointment as tutor</a:t>
            </a:r>
          </a:p>
          <a:p>
            <a:pPr marL="514350" indent="-514350">
              <a:buFont typeface="+mj-lt"/>
              <a:buAutoNum type="arabicPeriod"/>
            </a:pPr>
            <a:r>
              <a:rPr lang="en-US" dirty="0" smtClean="0"/>
              <a:t>Help learners to prepare assignments and received them as according to given schedule</a:t>
            </a:r>
          </a:p>
          <a:p>
            <a:pPr marL="514350" indent="-514350">
              <a:buFont typeface="+mj-lt"/>
              <a:buAutoNum type="arabicPeriod"/>
            </a:pPr>
            <a:r>
              <a:rPr lang="en-US" dirty="0" smtClean="0"/>
              <a:t>Deal positively during tutorial meetings</a:t>
            </a:r>
          </a:p>
          <a:p>
            <a:pPr marL="514350" indent="-514350">
              <a:buFont typeface="+mj-lt"/>
              <a:buAutoNum type="arabicPeriod"/>
            </a:pPr>
            <a:r>
              <a:rPr lang="en-US" dirty="0" smtClean="0"/>
              <a:t>Motivate students to work hard in studies</a:t>
            </a:r>
          </a:p>
          <a:p>
            <a:pPr marL="514350" indent="-514350">
              <a:buFont typeface="+mj-lt"/>
              <a:buAutoNum type="arabicPeriod"/>
            </a:pPr>
            <a:r>
              <a:rPr lang="en-US" dirty="0" smtClean="0"/>
              <a:t>Mark assignments properly and honestly</a:t>
            </a:r>
          </a:p>
          <a:p>
            <a:pPr marL="514350" indent="-514350">
              <a:buFont typeface="+mj-lt"/>
              <a:buAutoNum type="arabicPeriod"/>
            </a:pPr>
            <a:r>
              <a:rPr lang="en-US" dirty="0" smtClean="0"/>
              <a:t>Submit results and reports to institution timely</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General criticism on role of tutor</a:t>
            </a:r>
            <a:endParaRPr lang="en-US" dirty="0"/>
          </a:p>
        </p:txBody>
      </p:sp>
      <p:sp>
        <p:nvSpPr>
          <p:cNvPr id="3" name="Content Placeholder 2"/>
          <p:cNvSpPr>
            <a:spLocks noGrp="1"/>
          </p:cNvSpPr>
          <p:nvPr>
            <p:ph idx="1"/>
          </p:nvPr>
        </p:nvSpPr>
        <p:spPr>
          <a:xfrm>
            <a:off x="457200" y="1752600"/>
            <a:ext cx="8229600" cy="4525963"/>
          </a:xfrm>
        </p:spPr>
        <p:txBody>
          <a:bodyPr>
            <a:normAutofit lnSpcReduction="10000"/>
          </a:bodyPr>
          <a:lstStyle/>
          <a:p>
            <a:pPr marL="571500" indent="-571500">
              <a:buFont typeface="+mj-lt"/>
              <a:buAutoNum type="romanUcPeriod"/>
            </a:pPr>
            <a:r>
              <a:rPr lang="en-US" dirty="0" smtClean="0"/>
              <a:t>Take tutorship as a part time job.</a:t>
            </a:r>
          </a:p>
          <a:p>
            <a:pPr marL="571500" indent="-571500">
              <a:buFont typeface="+mj-lt"/>
              <a:buAutoNum type="romanUcPeriod"/>
            </a:pPr>
            <a:r>
              <a:rPr lang="en-US" dirty="0" smtClean="0"/>
              <a:t>Take tutorship as a source of income</a:t>
            </a:r>
          </a:p>
          <a:p>
            <a:pPr marL="571500" indent="-571500">
              <a:buFont typeface="+mj-lt"/>
              <a:buAutoNum type="romanUcPeriod"/>
            </a:pPr>
            <a:r>
              <a:rPr lang="en-US" dirty="0" smtClean="0"/>
              <a:t>Not trained</a:t>
            </a:r>
          </a:p>
          <a:p>
            <a:pPr marL="571500" indent="-571500">
              <a:buFont typeface="+mj-lt"/>
              <a:buAutoNum type="romanUcPeriod"/>
            </a:pPr>
            <a:r>
              <a:rPr lang="en-US" dirty="0" smtClean="0"/>
              <a:t>Not motivated</a:t>
            </a:r>
          </a:p>
          <a:p>
            <a:pPr marL="571500" indent="-571500">
              <a:buFont typeface="+mj-lt"/>
              <a:buAutoNum type="romanUcPeriod"/>
            </a:pPr>
            <a:r>
              <a:rPr lang="en-US" dirty="0" smtClean="0"/>
              <a:t>Not aware about the theme, methodology of distance education</a:t>
            </a:r>
          </a:p>
          <a:p>
            <a:pPr marL="571500" indent="-571500">
              <a:buFont typeface="+mj-lt"/>
              <a:buAutoNum type="romanUcPeriod"/>
            </a:pPr>
            <a:r>
              <a:rPr lang="en-US" dirty="0" err="1" smtClean="0"/>
              <a:t>Disourage</a:t>
            </a:r>
            <a:r>
              <a:rPr lang="en-US" dirty="0" smtClean="0"/>
              <a:t> distance learners</a:t>
            </a:r>
          </a:p>
          <a:p>
            <a:pPr marL="571500" indent="-571500">
              <a:buFont typeface="+mj-lt"/>
              <a:buAutoNum type="romanUcPeriod"/>
            </a:pPr>
            <a:r>
              <a:rPr lang="en-US" dirty="0" smtClean="0"/>
              <a:t>Delay of work</a:t>
            </a:r>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Note for remembering of tutors</a:t>
            </a:r>
            <a:endParaRPr lang="en-US" dirty="0"/>
          </a:p>
        </p:txBody>
      </p:sp>
      <p:sp>
        <p:nvSpPr>
          <p:cNvPr id="3" name="Content Placeholder 2"/>
          <p:cNvSpPr>
            <a:spLocks noGrp="1"/>
          </p:cNvSpPr>
          <p:nvPr>
            <p:ph idx="1"/>
          </p:nvPr>
        </p:nvSpPr>
        <p:spPr>
          <a:xfrm>
            <a:off x="457200" y="1828800"/>
            <a:ext cx="8229600" cy="4525963"/>
          </a:xfrm>
        </p:spPr>
        <p:txBody>
          <a:bodyPr>
            <a:normAutofit fontScale="92500" lnSpcReduction="20000"/>
          </a:bodyPr>
          <a:lstStyle/>
          <a:p>
            <a:r>
              <a:rPr lang="en-US" dirty="0" smtClean="0"/>
              <a:t>Attendance of distance learner is not regular</a:t>
            </a:r>
          </a:p>
          <a:p>
            <a:r>
              <a:rPr lang="en-US" dirty="0" smtClean="0"/>
              <a:t>Meetings of tutor and learner are not a matter of routine</a:t>
            </a:r>
          </a:p>
          <a:p>
            <a:r>
              <a:rPr lang="en-US" dirty="0" smtClean="0"/>
              <a:t>Each schedule meeting (tutor &amp; Distance learner) has specific objective for each event</a:t>
            </a:r>
          </a:p>
          <a:p>
            <a:r>
              <a:rPr lang="en-US" dirty="0" smtClean="0"/>
              <a:t>Distance education focus learner centered techniques</a:t>
            </a:r>
          </a:p>
          <a:p>
            <a:r>
              <a:rPr lang="en-US" dirty="0" smtClean="0"/>
              <a:t>Only vigilant tutor can satisfy needs of distance learners</a:t>
            </a:r>
          </a:p>
          <a:p>
            <a:r>
              <a:rPr lang="en-US" dirty="0" smtClean="0"/>
              <a:t>Training of tutors is mandatory</a:t>
            </a: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Correspondence Material</a:t>
            </a:r>
            <a:endParaRPr lang="en-US" dirty="0"/>
          </a:p>
        </p:txBody>
      </p:sp>
      <p:sp>
        <p:nvSpPr>
          <p:cNvPr id="3" name="Content Placeholder 2"/>
          <p:cNvSpPr>
            <a:spLocks noGrp="1"/>
          </p:cNvSpPr>
          <p:nvPr>
            <p:ph idx="1"/>
          </p:nvPr>
        </p:nvSpPr>
        <p:spPr/>
        <p:txBody>
          <a:bodyPr>
            <a:normAutofit fontScale="70000" lnSpcReduction="20000"/>
          </a:bodyPr>
          <a:lstStyle/>
          <a:p>
            <a:pPr>
              <a:buNone/>
            </a:pPr>
            <a:r>
              <a:rPr lang="en-US" dirty="0" smtClean="0"/>
              <a:t>Through </a:t>
            </a:r>
            <a:r>
              <a:rPr lang="en-US" dirty="0"/>
              <a:t>correspondence </a:t>
            </a:r>
            <a:r>
              <a:rPr lang="en-US" dirty="0" smtClean="0"/>
              <a:t>material </a:t>
            </a:r>
            <a:r>
              <a:rPr lang="en-US" dirty="0"/>
              <a:t>teacher, institute and learner contact with each other through courier services. Correspondence material send to the learner by using post office or courier service and it is in print form. Allama Iqbal Open University (AIOU) known as distance education institute. Correspondence material of AIOU may be regarded as the backbone of its distance education system. </a:t>
            </a:r>
          </a:p>
          <a:p>
            <a:pPr>
              <a:buNone/>
            </a:pPr>
            <a:r>
              <a:rPr lang="en-US" dirty="0"/>
              <a:t>Most of correspondence material comes in the form of;</a:t>
            </a:r>
          </a:p>
          <a:p>
            <a:pPr lvl="0"/>
            <a:r>
              <a:rPr lang="en-US" dirty="0"/>
              <a:t>Assignments</a:t>
            </a:r>
          </a:p>
          <a:p>
            <a:pPr lvl="0"/>
            <a:r>
              <a:rPr lang="en-US" dirty="0"/>
              <a:t>Question paper</a:t>
            </a:r>
          </a:p>
          <a:p>
            <a:pPr lvl="0"/>
            <a:r>
              <a:rPr lang="en-US" dirty="0"/>
              <a:t>Assignment Schedule</a:t>
            </a:r>
          </a:p>
          <a:p>
            <a:pPr lvl="0"/>
            <a:r>
              <a:rPr lang="en-US" dirty="0"/>
              <a:t>Directions that how to consult with the material and how to prepare the assignments</a:t>
            </a:r>
          </a:p>
          <a:p>
            <a:pPr lvl="0"/>
            <a:r>
              <a:rPr lang="en-US" dirty="0"/>
              <a:t>Radio or television schedule</a:t>
            </a:r>
          </a:p>
          <a:p>
            <a:pPr lvl="0"/>
            <a:r>
              <a:rPr lang="en-US" dirty="0"/>
              <a:t>Tutorials and workshops schedule</a:t>
            </a:r>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533401"/>
            <a:ext cx="7772400" cy="990600"/>
          </a:xfrm>
        </p:spPr>
        <p:txBody>
          <a:bodyPr/>
          <a:lstStyle/>
          <a:p>
            <a:r>
              <a:rPr lang="en-US" dirty="0" smtClean="0"/>
              <a:t>Tutorials</a:t>
            </a:r>
            <a:endParaRPr lang="en-US" dirty="0"/>
          </a:p>
        </p:txBody>
      </p:sp>
      <p:sp>
        <p:nvSpPr>
          <p:cNvPr id="3" name="Subtitle 2"/>
          <p:cNvSpPr>
            <a:spLocks noGrp="1"/>
          </p:cNvSpPr>
          <p:nvPr>
            <p:ph type="subTitle" idx="1"/>
          </p:nvPr>
        </p:nvSpPr>
        <p:spPr>
          <a:xfrm>
            <a:off x="1447800" y="1676400"/>
            <a:ext cx="6400800" cy="4724400"/>
          </a:xfrm>
        </p:spPr>
        <p:txBody>
          <a:bodyPr>
            <a:noAutofit/>
          </a:bodyPr>
          <a:lstStyle/>
          <a:p>
            <a:pPr algn="l"/>
            <a:r>
              <a:rPr lang="en-US" sz="2800" dirty="0" smtClean="0">
                <a:solidFill>
                  <a:schemeClr val="tx1"/>
                </a:solidFill>
                <a:latin typeface="Times New Roman" pitchFamily="18" charset="0"/>
                <a:cs typeface="Times New Roman" pitchFamily="18" charset="0"/>
              </a:rPr>
              <a:t>Distance education program including an element of face to face tutoring. Tutorial is an activity during the educational program in which a tutor attempts to guide students and solve learning problems of small groups of learners.</a:t>
            </a:r>
          </a:p>
          <a:p>
            <a:pPr algn="l"/>
            <a:r>
              <a:rPr lang="en-US" sz="2800" dirty="0" smtClean="0">
                <a:solidFill>
                  <a:schemeClr val="tx1"/>
                </a:solidFill>
                <a:latin typeface="Times New Roman" pitchFamily="18" charset="0"/>
                <a:cs typeface="Times New Roman" pitchFamily="18" charset="0"/>
              </a:rPr>
              <a:t>Tutor organizes a small group teaching activity name as tutorials on a topic where teacher provides a formulized opportunity to learners for collaborative learning.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457200" y="274638"/>
            <a:ext cx="8229600" cy="715962"/>
          </a:xfrm>
        </p:spPr>
        <p:txBody>
          <a:bodyPr>
            <a:normAutofit fontScale="90000"/>
          </a:bodyPr>
          <a:lstStyle/>
          <a:p>
            <a:r>
              <a:rPr lang="en-US" dirty="0" smtClean="0"/>
              <a:t>Learner</a:t>
            </a:r>
            <a:endParaRPr lang="en-US" dirty="0"/>
          </a:p>
        </p:txBody>
      </p:sp>
      <p:sp>
        <p:nvSpPr>
          <p:cNvPr id="5" name="Content Placeholder 4"/>
          <p:cNvSpPr>
            <a:spLocks noGrp="1"/>
          </p:cNvSpPr>
          <p:nvPr>
            <p:ph idx="1"/>
          </p:nvPr>
        </p:nvSpPr>
        <p:spPr>
          <a:xfrm>
            <a:off x="457200" y="1219200"/>
            <a:ext cx="8229600" cy="5181600"/>
          </a:xfrm>
        </p:spPr>
        <p:txBody>
          <a:bodyPr>
            <a:noAutofit/>
          </a:bodyPr>
          <a:lstStyle/>
          <a:p>
            <a:pPr algn="just"/>
            <a:r>
              <a:rPr lang="en-US" sz="2000" dirty="0" smtClean="0">
                <a:latin typeface="Times New Roman" pitchFamily="18" charset="0"/>
                <a:cs typeface="Times New Roman" pitchFamily="18" charset="0"/>
              </a:rPr>
              <a:t>Last few decades, distance education has progressed very rapidly in the developed countries like; UK, Turkey, Thailand, India, Pakistan and Sri Lanka.</a:t>
            </a:r>
          </a:p>
          <a:p>
            <a:pPr algn="just"/>
            <a:r>
              <a:rPr lang="en-US" sz="2000" dirty="0" smtClean="0">
                <a:latin typeface="Times New Roman" pitchFamily="18" charset="0"/>
                <a:cs typeface="Times New Roman" pitchFamily="18" charset="0"/>
              </a:rPr>
              <a:t>The open universities of these countries provide academic and instructional support to the learners with the mean of being able to communicate through voice, video and data in real time with tutor using modern ICTs, workshops and participating in face-to-face tutorial session.</a:t>
            </a:r>
          </a:p>
          <a:p>
            <a:pPr algn="just"/>
            <a:r>
              <a:rPr lang="en-US" sz="2000" dirty="0" smtClean="0">
                <a:latin typeface="Times New Roman" pitchFamily="18" charset="0"/>
                <a:cs typeface="Times New Roman" pitchFamily="18" charset="0"/>
              </a:rPr>
              <a:t>In Pakistan The Allama Iqbal Open University offering distance education by correspondence model and virtual university by electronic mailing system.</a:t>
            </a:r>
          </a:p>
          <a:p>
            <a:pPr algn="just"/>
            <a:r>
              <a:rPr lang="en-US" sz="2000" dirty="0" smtClean="0">
                <a:latin typeface="Times New Roman" pitchFamily="18" charset="0"/>
                <a:cs typeface="Times New Roman" pitchFamily="18" charset="0"/>
              </a:rPr>
              <a:t>In distance education students can learn by their own so we said that distance education is student centered.</a:t>
            </a:r>
          </a:p>
          <a:p>
            <a:pPr algn="just"/>
            <a:r>
              <a:rPr lang="en-US" sz="2000" dirty="0" smtClean="0">
                <a:latin typeface="Times New Roman" pitchFamily="18" charset="0"/>
                <a:cs typeface="Times New Roman" pitchFamily="18" charset="0"/>
              </a:rPr>
              <a:t>In formal and non formal mode of educations students usually known as learner. They are adults,, they are self motivated, self regulated and self directed.</a:t>
            </a:r>
          </a:p>
          <a:p>
            <a:endParaRPr lang="en-US" sz="2000"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Types of tutorials</a:t>
            </a:r>
            <a:endParaRPr lang="en-US" dirty="0"/>
          </a:p>
        </p:txBody>
      </p:sp>
      <p:sp>
        <p:nvSpPr>
          <p:cNvPr id="3" name="Content Placeholder 2"/>
          <p:cNvSpPr>
            <a:spLocks noGrp="1"/>
          </p:cNvSpPr>
          <p:nvPr>
            <p:ph idx="1"/>
          </p:nvPr>
        </p:nvSpPr>
        <p:spPr/>
        <p:txBody>
          <a:bodyPr/>
          <a:lstStyle/>
          <a:p>
            <a:r>
              <a:rPr lang="en-US" dirty="0" smtClean="0"/>
              <a:t>Tutor led tutorials</a:t>
            </a:r>
          </a:p>
          <a:p>
            <a:r>
              <a:rPr lang="en-US" dirty="0" smtClean="0"/>
              <a:t>Tutor less tutorials</a:t>
            </a:r>
          </a:p>
          <a:p>
            <a:r>
              <a:rPr lang="en-US" dirty="0" smtClean="0"/>
              <a:t>Virtual tutorials</a:t>
            </a:r>
          </a:p>
          <a:p>
            <a:r>
              <a:rPr lang="en-US" dirty="0" smtClean="0"/>
              <a:t>E- mail discussion</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Activities for effective tutorials</a:t>
            </a:r>
            <a:endParaRPr lang="en-US" dirty="0"/>
          </a:p>
        </p:txBody>
      </p:sp>
      <p:sp>
        <p:nvSpPr>
          <p:cNvPr id="3" name="Content Placeholder 2"/>
          <p:cNvSpPr>
            <a:spLocks noGrp="1"/>
          </p:cNvSpPr>
          <p:nvPr>
            <p:ph idx="1"/>
          </p:nvPr>
        </p:nvSpPr>
        <p:spPr/>
        <p:txBody>
          <a:bodyPr/>
          <a:lstStyle/>
          <a:p>
            <a:r>
              <a:rPr lang="en-US" dirty="0" smtClean="0"/>
              <a:t>Proposing clarification</a:t>
            </a:r>
          </a:p>
          <a:p>
            <a:r>
              <a:rPr lang="en-US" dirty="0" smtClean="0"/>
              <a:t>Inspiring students to contribute actively</a:t>
            </a:r>
          </a:p>
          <a:p>
            <a:r>
              <a:rPr lang="en-US" dirty="0" smtClean="0"/>
              <a:t>Confirming and clarifying students understanding</a:t>
            </a:r>
          </a:p>
          <a:p>
            <a:r>
              <a:rPr lang="en-US" dirty="0" smtClean="0"/>
              <a:t>Creating queries</a:t>
            </a:r>
          </a:p>
          <a:p>
            <a:r>
              <a:rPr lang="en-US" dirty="0" smtClean="0"/>
              <a:t>Observation</a:t>
            </a:r>
          </a:p>
          <a:p>
            <a:r>
              <a:rPr lang="en-US" dirty="0" smtClean="0"/>
              <a:t>Demonstrating of desired performance</a:t>
            </a:r>
            <a:endParaRPr lang="en-US"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04800"/>
            <a:ext cx="7772400" cy="1470025"/>
          </a:xfrm>
        </p:spPr>
        <p:txBody>
          <a:bodyPr/>
          <a:lstStyle/>
          <a:p>
            <a:r>
              <a:rPr lang="en-US" dirty="0" smtClean="0">
                <a:latin typeface="Times New Roman" pitchFamily="18" charset="0"/>
                <a:cs typeface="Times New Roman" pitchFamily="18" charset="0"/>
              </a:rPr>
              <a:t>Study centers</a:t>
            </a:r>
            <a:endParaRPr lang="en-US" dirty="0">
              <a:latin typeface="Times New Roman" pitchFamily="18" charset="0"/>
              <a:cs typeface="Times New Roman" pitchFamily="18" charset="0"/>
            </a:endParaRPr>
          </a:p>
        </p:txBody>
      </p:sp>
      <p:sp>
        <p:nvSpPr>
          <p:cNvPr id="3" name="Subtitle 2"/>
          <p:cNvSpPr>
            <a:spLocks noGrp="1"/>
          </p:cNvSpPr>
          <p:nvPr>
            <p:ph type="subTitle" idx="1"/>
          </p:nvPr>
        </p:nvSpPr>
        <p:spPr>
          <a:xfrm>
            <a:off x="1447800" y="1905000"/>
            <a:ext cx="6400800" cy="3810000"/>
          </a:xfrm>
        </p:spPr>
        <p:txBody>
          <a:bodyPr>
            <a:noAutofit/>
          </a:bodyPr>
          <a:lstStyle/>
          <a:p>
            <a:pPr algn="just"/>
            <a:r>
              <a:rPr lang="en-US" sz="2000" dirty="0" smtClean="0">
                <a:solidFill>
                  <a:schemeClr val="tx1"/>
                </a:solidFill>
                <a:latin typeface="Times New Roman" pitchFamily="18" charset="0"/>
                <a:cs typeface="Times New Roman" pitchFamily="18" charset="0"/>
              </a:rPr>
              <a:t>Non formal </a:t>
            </a:r>
            <a:r>
              <a:rPr lang="en-US" sz="2000" dirty="0">
                <a:solidFill>
                  <a:schemeClr val="tx1"/>
                </a:solidFill>
                <a:latin typeface="Times New Roman" pitchFamily="18" charset="0"/>
                <a:cs typeface="Times New Roman" pitchFamily="18" charset="0"/>
              </a:rPr>
              <a:t>Education (NFE) is any organized educational activity that takes place outside the formal educational system. Usually it is flexible, learner-centered, contextualized and uses a participatory approach. There is no specific target group for NFE; it could be kids, youth or adults. There is a debate on the exact definition of NFE and what activities it includes and what it excludes. NFE is differentiated from Formal Education and Informal Education.</a:t>
            </a:r>
          </a:p>
          <a:p>
            <a:pPr algn="just"/>
            <a:endParaRPr lang="en-US" sz="2000" dirty="0">
              <a:solidFill>
                <a:schemeClr val="tx1"/>
              </a:solidFill>
              <a:latin typeface="Times New Roman" pitchFamily="18" charset="0"/>
              <a:cs typeface="Times New Roman" pitchFamily="18" charset="0"/>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latin typeface="Times New Roman" pitchFamily="18" charset="0"/>
                <a:cs typeface="Times New Roman" pitchFamily="18" charset="0"/>
              </a:rPr>
              <a:t>Study Centers</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85000" lnSpcReduction="10000"/>
          </a:bodyPr>
          <a:lstStyle/>
          <a:p>
            <a:r>
              <a:rPr lang="en-US" dirty="0">
                <a:latin typeface="Times New Roman" pitchFamily="18" charset="0"/>
                <a:cs typeface="Times New Roman" pitchFamily="18" charset="0"/>
              </a:rPr>
              <a:t>In order to go beyond the traditional scope of face-to-face-tutorials, apply virtual tutoring and steer the change process successfully, we became aware that significant investments would be required in infrastructure and personnel, as well as leadership and management. </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In study centers student can attend their workshops, tutor meetings and examination purpose.</a:t>
            </a:r>
          </a:p>
          <a:p>
            <a:r>
              <a:rPr lang="en-US" dirty="0" smtClean="0">
                <a:latin typeface="Times New Roman" pitchFamily="18" charset="0"/>
                <a:cs typeface="Times New Roman" pitchFamily="18" charset="0"/>
              </a:rPr>
              <a:t>Study center should be in a study mostly a school pr college were selected as a study center in distance education.</a:t>
            </a:r>
            <a:endParaRPr lang="en-US" dirty="0">
              <a:latin typeface="Times New Roman" pitchFamily="18" charset="0"/>
              <a:cs typeface="Times New Roman" pitchFamily="18" charset="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533400"/>
            <a:ext cx="8610600" cy="764639"/>
          </a:xfrm>
        </p:spPr>
        <p:txBody>
          <a:bodyPr>
            <a:noAutofit/>
          </a:bodyPr>
          <a:lstStyle/>
          <a:p>
            <a:r>
              <a:rPr lang="en-US" sz="2800" b="1" dirty="0">
                <a:latin typeface="Times New Roman" pitchFamily="18" charset="0"/>
                <a:cs typeface="Times New Roman" pitchFamily="18" charset="0"/>
              </a:rPr>
              <a:t>We presented students with a list of the following facilities available at most, although not all, </a:t>
            </a:r>
            <a:r>
              <a:rPr lang="en-US" sz="2800" b="1">
                <a:latin typeface="Times New Roman" pitchFamily="18" charset="0"/>
                <a:cs typeface="Times New Roman" pitchFamily="18" charset="0"/>
              </a:rPr>
              <a:t>study </a:t>
            </a:r>
            <a:r>
              <a:rPr lang="en-US" sz="2800" b="1" smtClean="0">
                <a:latin typeface="Times New Roman" pitchFamily="18" charset="0"/>
                <a:cs typeface="Times New Roman" pitchFamily="18" charset="0"/>
              </a:rPr>
              <a:t>centers:</a:t>
            </a:r>
            <a:endParaRPr lang="en-US" sz="2800"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828800"/>
            <a:ext cx="8229600" cy="4541640"/>
          </a:xfrm>
        </p:spPr>
        <p:txBody>
          <a:bodyPr>
            <a:normAutofit fontScale="92500" lnSpcReduction="10000"/>
          </a:bodyPr>
          <a:lstStyle/>
          <a:p>
            <a:pPr lvl="0"/>
            <a:r>
              <a:rPr lang="en-US" dirty="0">
                <a:latin typeface="Times New Roman" pitchFamily="18" charset="0"/>
                <a:cs typeface="Times New Roman" pitchFamily="18" charset="0"/>
              </a:rPr>
              <a:t>Tutoring in the subject matter</a:t>
            </a:r>
          </a:p>
          <a:p>
            <a:pPr lvl="0"/>
            <a:r>
              <a:rPr lang="en-US" dirty="0" smtClean="0">
                <a:latin typeface="Times New Roman" pitchFamily="18" charset="0"/>
                <a:cs typeface="Times New Roman" pitchFamily="18" charset="0"/>
              </a:rPr>
              <a:t>Counseling </a:t>
            </a:r>
            <a:r>
              <a:rPr lang="en-US" dirty="0">
                <a:latin typeface="Times New Roman" pitchFamily="18" charset="0"/>
                <a:cs typeface="Times New Roman" pitchFamily="18" charset="0"/>
              </a:rPr>
              <a:t>in general</a:t>
            </a:r>
          </a:p>
          <a:p>
            <a:pPr lvl="0"/>
            <a:r>
              <a:rPr lang="en-US" dirty="0">
                <a:latin typeface="Times New Roman" pitchFamily="18" charset="0"/>
                <a:cs typeface="Times New Roman" pitchFamily="18" charset="0"/>
              </a:rPr>
              <a:t>Information and study material</a:t>
            </a:r>
          </a:p>
          <a:p>
            <a:pPr lvl="0"/>
            <a:r>
              <a:rPr lang="en-US" dirty="0">
                <a:latin typeface="Times New Roman" pitchFamily="18" charset="0"/>
                <a:cs typeface="Times New Roman" pitchFamily="18" charset="0"/>
              </a:rPr>
              <a:t>Literature and video cassettes</a:t>
            </a:r>
          </a:p>
          <a:p>
            <a:pPr lvl="0"/>
            <a:r>
              <a:rPr lang="en-US" dirty="0" smtClean="0">
                <a:latin typeface="Times New Roman" pitchFamily="18" charset="0"/>
                <a:cs typeface="Times New Roman" pitchFamily="18" charset="0"/>
              </a:rPr>
              <a:t>Facilities </a:t>
            </a:r>
            <a:r>
              <a:rPr lang="en-US" dirty="0">
                <a:latin typeface="Times New Roman" pitchFamily="18" charset="0"/>
                <a:cs typeface="Times New Roman" pitchFamily="18" charset="0"/>
              </a:rPr>
              <a:t>for organizing and convening study groups They were asked to rate these in terms of four categories: "very important," "fairly important," "not very important," and "totally irrelevant."</a:t>
            </a:r>
          </a:p>
          <a:p>
            <a:endParaRPr lang="en-US" dirty="0">
              <a:latin typeface="Times New Roman" pitchFamily="18" charset="0"/>
              <a:cs typeface="Times New Roman" pitchFamily="18" charset="0"/>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Characteristics of a good </a:t>
            </a:r>
            <a:r>
              <a:rPr lang="en-US" smtClean="0"/>
              <a:t>study center</a:t>
            </a:r>
            <a:endParaRPr lang="en-US" dirty="0"/>
          </a:p>
        </p:txBody>
      </p:sp>
      <p:sp>
        <p:nvSpPr>
          <p:cNvPr id="3" name="Content Placeholder 2"/>
          <p:cNvSpPr>
            <a:spLocks noGrp="1"/>
          </p:cNvSpPr>
          <p:nvPr>
            <p:ph idx="1"/>
          </p:nvPr>
        </p:nvSpPr>
        <p:spPr/>
        <p:txBody>
          <a:bodyPr>
            <a:normAutofit fontScale="85000" lnSpcReduction="10000"/>
          </a:bodyPr>
          <a:lstStyle/>
          <a:p>
            <a:pPr lvl="0"/>
            <a:r>
              <a:rPr lang="en-US" dirty="0"/>
              <a:t>Low cost and easy access for students</a:t>
            </a:r>
          </a:p>
          <a:p>
            <a:pPr lvl="0"/>
            <a:r>
              <a:rPr lang="en-US" dirty="0"/>
              <a:t>Preferably asynchronous communication</a:t>
            </a:r>
          </a:p>
          <a:p>
            <a:pPr lvl="0"/>
            <a:r>
              <a:rPr lang="en-US" dirty="0"/>
              <a:t>Password protection for study groups/ platform neutral</a:t>
            </a:r>
          </a:p>
          <a:p>
            <a:pPr lvl="0"/>
            <a:r>
              <a:rPr lang="en-US" dirty="0"/>
              <a:t>Service to all academic disciplines</a:t>
            </a:r>
          </a:p>
          <a:p>
            <a:pPr lvl="0"/>
            <a:r>
              <a:rPr lang="en-US" dirty="0"/>
              <a:t>Combination of online and face-to-face tutorials</a:t>
            </a:r>
          </a:p>
          <a:p>
            <a:pPr lvl="0"/>
            <a:r>
              <a:rPr lang="en-US" dirty="0"/>
              <a:t>Reallocation of resources for online tutorials</a:t>
            </a:r>
          </a:p>
          <a:p>
            <a:pPr lvl="0"/>
            <a:r>
              <a:rPr lang="en-US" dirty="0"/>
              <a:t>Increased division of labor (managing a more complex system)</a:t>
            </a:r>
          </a:p>
          <a:p>
            <a:pPr lvl="0"/>
            <a:r>
              <a:rPr lang="en-US" dirty="0"/>
              <a:t>Promotion of new models of cooperation</a:t>
            </a:r>
          </a:p>
          <a:p>
            <a:pPr lvl="0"/>
            <a:r>
              <a:rPr lang="en-US" dirty="0"/>
              <a:t>Urgent need for professional </a:t>
            </a:r>
            <a:r>
              <a:rPr lang="en-US" dirty="0" smtClean="0"/>
              <a:t>training</a:t>
            </a:r>
            <a:endParaRPr lang="en-US" dirty="0"/>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304800"/>
            <a:ext cx="7772400" cy="1470025"/>
          </a:xfrm>
        </p:spPr>
        <p:txBody>
          <a:bodyPr/>
          <a:lstStyle/>
          <a:p>
            <a:r>
              <a:rPr lang="en-US" dirty="0" smtClean="0"/>
              <a:t>Assignments</a:t>
            </a:r>
            <a:endParaRPr lang="en-US" dirty="0"/>
          </a:p>
        </p:txBody>
      </p:sp>
      <p:sp>
        <p:nvSpPr>
          <p:cNvPr id="3" name="Subtitle 2"/>
          <p:cNvSpPr>
            <a:spLocks noGrp="1"/>
          </p:cNvSpPr>
          <p:nvPr>
            <p:ph type="subTitle" idx="1"/>
          </p:nvPr>
        </p:nvSpPr>
        <p:spPr>
          <a:xfrm>
            <a:off x="1295400" y="2133600"/>
            <a:ext cx="6400800" cy="3505200"/>
          </a:xfrm>
        </p:spPr>
        <p:txBody>
          <a:bodyPr>
            <a:noAutofit/>
          </a:bodyPr>
          <a:lstStyle/>
          <a:p>
            <a:pPr algn="l"/>
            <a:r>
              <a:rPr lang="en-US" sz="2800" dirty="0" smtClean="0">
                <a:solidFill>
                  <a:schemeClr val="tx1"/>
                </a:solidFill>
                <a:latin typeface="Times New Roman" pitchFamily="18" charset="0"/>
                <a:cs typeface="Times New Roman" pitchFamily="18" charset="0"/>
              </a:rPr>
              <a:t>Assignments help in bridging distance between teacher and student. Distance education can not be effective without a system of consistent and frequent assignments. It is an important vehicle for students in obtaining feed back from their tutor.</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Times New Roman" pitchFamily="18" charset="0"/>
                <a:cs typeface="Times New Roman" pitchFamily="18" charset="0"/>
              </a:rPr>
              <a:t>Guidelines for learners to preparing assignments</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a:bodyPr>
          <a:lstStyle/>
          <a:p>
            <a:pPr>
              <a:buNone/>
            </a:pPr>
            <a:r>
              <a:rPr lang="en-US" dirty="0" smtClean="0">
                <a:latin typeface="Times New Roman" pitchFamily="18" charset="0"/>
                <a:cs typeface="Times New Roman" pitchFamily="18" charset="0"/>
              </a:rPr>
              <a:t>Distance education institutions give rules for writing assignments to their learners. Good learners follow these rules.</a:t>
            </a:r>
          </a:p>
          <a:p>
            <a:pPr>
              <a:buNone/>
            </a:pPr>
            <a:r>
              <a:rPr lang="en-US" dirty="0" smtClean="0">
                <a:latin typeface="Times New Roman" pitchFamily="18" charset="0"/>
                <a:cs typeface="Times New Roman" pitchFamily="18" charset="0"/>
              </a:rPr>
              <a:t>Distance learners do not follow the rules for preparing assignments. They request tutor to award marks for assignments without submitting, those who submit their assignments do no prepare them by self. They buy assignments from markets or copy of others.</a:t>
            </a:r>
            <a:endParaRPr lang="en-US" dirty="0">
              <a:latin typeface="Times New Roman" pitchFamily="18" charset="0"/>
              <a:cs typeface="Times New Roman" pitchFamily="18" charset="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latin typeface="Times New Roman" pitchFamily="18" charset="0"/>
                <a:cs typeface="Times New Roman" pitchFamily="18" charset="0"/>
              </a:rPr>
              <a:t>Distance learners need to focus that;</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lnSpcReduction="10000"/>
          </a:bodyPr>
          <a:lstStyle/>
          <a:p>
            <a:r>
              <a:rPr lang="en-US" dirty="0" smtClean="0">
                <a:latin typeface="Times New Roman" pitchFamily="18" charset="0"/>
                <a:cs typeface="Times New Roman" pitchFamily="18" charset="0"/>
              </a:rPr>
              <a:t>Assignment writing means distance learners have studied whole course.</a:t>
            </a:r>
          </a:p>
          <a:p>
            <a:r>
              <a:rPr lang="en-US" dirty="0" smtClean="0">
                <a:latin typeface="Times New Roman" pitchFamily="18" charset="0"/>
                <a:cs typeface="Times New Roman" pitchFamily="18" charset="0"/>
              </a:rPr>
              <a:t>Learners have to complete their assignments within given time period.</a:t>
            </a:r>
          </a:p>
          <a:p>
            <a:r>
              <a:rPr lang="en-US" dirty="0" smtClean="0">
                <a:latin typeface="Times New Roman" pitchFamily="18" charset="0"/>
                <a:cs typeface="Times New Roman" pitchFamily="18" charset="0"/>
              </a:rPr>
              <a:t>Submitting assignments to tutor timely and passing them ensure that learners are eligible for appearing in the examination.</a:t>
            </a:r>
          </a:p>
          <a:p>
            <a:r>
              <a:rPr lang="en-US" dirty="0" smtClean="0">
                <a:latin typeface="Times New Roman" pitchFamily="18" charset="0"/>
                <a:cs typeface="Times New Roman" pitchFamily="18" charset="0"/>
              </a:rPr>
              <a:t>Learners should consult their assigned tutor in case if the assignment is not returned</a:t>
            </a:r>
            <a:endParaRPr lang="en-US" dirty="0">
              <a:latin typeface="Times New Roman" pitchFamily="18" charset="0"/>
              <a:cs typeface="Times New Roman" pitchFamily="18" charset="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rmAutofit fontScale="90000"/>
          </a:bodyPr>
          <a:lstStyle/>
          <a:p>
            <a:r>
              <a:rPr lang="en-US" b="1" dirty="0" smtClean="0">
                <a:latin typeface="Times New Roman" pitchFamily="18" charset="0"/>
                <a:cs typeface="Times New Roman" pitchFamily="18" charset="0"/>
              </a:rPr>
              <a:t>Role of tutor evaluating the assignments of learners</a:t>
            </a:r>
            <a:endParaRPr lang="en-US" b="1" dirty="0">
              <a:latin typeface="Times New Roman" pitchFamily="18" charset="0"/>
              <a:cs typeface="Times New Roman" pitchFamily="18" charset="0"/>
            </a:endParaRPr>
          </a:p>
        </p:txBody>
      </p:sp>
      <p:sp>
        <p:nvSpPr>
          <p:cNvPr id="3" name="Content Placeholder 2"/>
          <p:cNvSpPr>
            <a:spLocks noGrp="1"/>
          </p:cNvSpPr>
          <p:nvPr>
            <p:ph idx="1"/>
          </p:nvPr>
        </p:nvSpPr>
        <p:spPr>
          <a:xfrm>
            <a:off x="457200" y="1524000"/>
            <a:ext cx="8229600" cy="4953000"/>
          </a:xfrm>
        </p:spPr>
        <p:txBody>
          <a:bodyPr>
            <a:normAutofit fontScale="77500" lnSpcReduction="20000"/>
          </a:bodyPr>
          <a:lstStyle/>
          <a:p>
            <a:r>
              <a:rPr lang="en-US" dirty="0" smtClean="0">
                <a:latin typeface="Times New Roman" pitchFamily="18" charset="0"/>
                <a:cs typeface="Times New Roman" pitchFamily="18" charset="0"/>
              </a:rPr>
              <a:t>Assessment of assignments a responsibility of tutor in distance education.</a:t>
            </a:r>
          </a:p>
          <a:p>
            <a:r>
              <a:rPr lang="en-US" dirty="0" smtClean="0">
                <a:latin typeface="Times New Roman" pitchFamily="18" charset="0"/>
                <a:cs typeface="Times New Roman" pitchFamily="18" charset="0"/>
              </a:rPr>
              <a:t>Assignment evaluation needs tutor expertise to evaluate it.</a:t>
            </a:r>
          </a:p>
          <a:p>
            <a:r>
              <a:rPr lang="en-US" dirty="0" smtClean="0">
                <a:latin typeface="Times New Roman" pitchFamily="18" charset="0"/>
                <a:cs typeface="Times New Roman" pitchFamily="18" charset="0"/>
              </a:rPr>
              <a:t>Teacher should provide feedback to the learner regarding assignment.</a:t>
            </a:r>
          </a:p>
          <a:p>
            <a:r>
              <a:rPr lang="en-US" dirty="0" smtClean="0">
                <a:latin typeface="Times New Roman" pitchFamily="18" charset="0"/>
                <a:cs typeface="Times New Roman" pitchFamily="18" charset="0"/>
              </a:rPr>
              <a:t>Feed back on assignment should cover all levels of evaluation, that are;</a:t>
            </a:r>
          </a:p>
          <a:p>
            <a:r>
              <a:rPr lang="en-US" dirty="0" smtClean="0">
                <a:latin typeface="Times New Roman" pitchFamily="18" charset="0"/>
                <a:cs typeface="Times New Roman" pitchFamily="18" charset="0"/>
              </a:rPr>
              <a:t>Cognitive</a:t>
            </a:r>
          </a:p>
          <a:p>
            <a:r>
              <a:rPr lang="en-US" dirty="0" smtClean="0">
                <a:latin typeface="Times New Roman" pitchFamily="18" charset="0"/>
                <a:cs typeface="Times New Roman" pitchFamily="18" charset="0"/>
              </a:rPr>
              <a:t>Affective</a:t>
            </a:r>
          </a:p>
          <a:p>
            <a:r>
              <a:rPr lang="en-US" dirty="0" smtClean="0">
                <a:latin typeface="Times New Roman" pitchFamily="18" charset="0"/>
                <a:cs typeface="Times New Roman" pitchFamily="18" charset="0"/>
              </a:rPr>
              <a:t>Meta cognitive</a:t>
            </a:r>
          </a:p>
          <a:p>
            <a:r>
              <a:rPr lang="en-US" dirty="0" smtClean="0">
                <a:latin typeface="Times New Roman" pitchFamily="18" charset="0"/>
                <a:cs typeface="Times New Roman" pitchFamily="18" charset="0"/>
              </a:rPr>
              <a:t>Motivational </a:t>
            </a:r>
          </a:p>
          <a:p>
            <a:r>
              <a:rPr lang="en-US" dirty="0" smtClean="0">
                <a:latin typeface="Times New Roman" pitchFamily="18" charset="0"/>
                <a:cs typeface="Times New Roman" pitchFamily="18" charset="0"/>
              </a:rPr>
              <a:t>Development</a:t>
            </a:r>
          </a:p>
          <a:p>
            <a:r>
              <a:rPr lang="en-US" dirty="0" smtClean="0">
                <a:latin typeface="Times New Roman" pitchFamily="18" charset="0"/>
                <a:cs typeface="Times New Roman" pitchFamily="18" charset="0"/>
              </a:rPr>
              <a:t>Social in nature</a:t>
            </a:r>
            <a:endParaRPr lang="en-US" dirty="0">
              <a:latin typeface="Times New Roman" pitchFamily="18" charset="0"/>
              <a:cs typeface="Times New Roman" pitchFamily="18"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Learner</a:t>
            </a:r>
            <a:endParaRPr lang="en-US" dirty="0"/>
          </a:p>
        </p:txBody>
      </p:sp>
      <p:sp>
        <p:nvSpPr>
          <p:cNvPr id="3" name="Content Placeholder 2"/>
          <p:cNvSpPr>
            <a:spLocks noGrp="1"/>
          </p:cNvSpPr>
          <p:nvPr>
            <p:ph idx="1"/>
          </p:nvPr>
        </p:nvSpPr>
        <p:spPr>
          <a:xfrm>
            <a:off x="457200" y="1600200"/>
            <a:ext cx="8229600" cy="4876800"/>
          </a:xfrm>
        </p:spPr>
        <p:txBody>
          <a:bodyPr>
            <a:normAutofit fontScale="85000" lnSpcReduction="10000"/>
          </a:bodyPr>
          <a:lstStyle/>
          <a:p>
            <a:pPr>
              <a:buNone/>
            </a:pPr>
            <a:r>
              <a:rPr lang="en-US" dirty="0">
                <a:latin typeface="Times New Roman" pitchFamily="18" charset="0"/>
                <a:cs typeface="Times New Roman" pitchFamily="18" charset="0"/>
              </a:rPr>
              <a:t>In </a:t>
            </a:r>
            <a:r>
              <a:rPr lang="en-US" dirty="0" smtClean="0">
                <a:latin typeface="Times New Roman" pitchFamily="18" charset="0"/>
                <a:cs typeface="Times New Roman" pitchFamily="18" charset="0"/>
              </a:rPr>
              <a:t>distance education </a:t>
            </a:r>
            <a:r>
              <a:rPr lang="en-US" dirty="0">
                <a:latin typeface="Times New Roman" pitchFamily="18" charset="0"/>
                <a:cs typeface="Times New Roman" pitchFamily="18" charset="0"/>
              </a:rPr>
              <a:t>process, student </a:t>
            </a:r>
            <a:r>
              <a:rPr lang="en-US" dirty="0" smtClean="0">
                <a:latin typeface="Times New Roman" pitchFamily="18" charset="0"/>
                <a:cs typeface="Times New Roman" pitchFamily="18" charset="0"/>
              </a:rPr>
              <a:t>has difficult and</a:t>
            </a:r>
          </a:p>
          <a:p>
            <a:pPr>
              <a:buNone/>
            </a:pPr>
            <a:r>
              <a:rPr lang="en-US" dirty="0" smtClean="0">
                <a:latin typeface="Times New Roman" pitchFamily="18" charset="0"/>
                <a:cs typeface="Times New Roman" pitchFamily="18" charset="0"/>
              </a:rPr>
              <a:t>different roles according </a:t>
            </a:r>
            <a:r>
              <a:rPr lang="en-US" dirty="0">
                <a:latin typeface="Times New Roman" pitchFamily="18" charset="0"/>
                <a:cs typeface="Times New Roman" pitchFamily="18" charset="0"/>
              </a:rPr>
              <a:t>to traditional learning process</a:t>
            </a:r>
            <a:r>
              <a:rPr lang="en-US" dirty="0" smtClean="0">
                <a:latin typeface="Times New Roman" pitchFamily="18" charset="0"/>
                <a:cs typeface="Times New Roman" pitchFamily="18" charset="0"/>
              </a:rPr>
              <a:t>.</a:t>
            </a:r>
            <a:r>
              <a:rPr lang="en-US" dirty="0">
                <a:latin typeface="Times New Roman" pitchFamily="18" charset="0"/>
                <a:cs typeface="Times New Roman" pitchFamily="18" charset="0"/>
              </a:rPr>
              <a:t> </a:t>
            </a:r>
            <a:r>
              <a:rPr lang="en-US" dirty="0" smtClean="0">
                <a:latin typeface="Times New Roman" pitchFamily="18" charset="0"/>
                <a:cs typeface="Times New Roman" pitchFamily="18" charset="0"/>
              </a:rPr>
              <a:t>In</a:t>
            </a:r>
          </a:p>
          <a:p>
            <a:pPr>
              <a:buNone/>
            </a:pPr>
            <a:r>
              <a:rPr lang="en-US" dirty="0" smtClean="0">
                <a:latin typeface="Times New Roman" pitchFamily="18" charset="0"/>
                <a:cs typeface="Times New Roman" pitchFamily="18" charset="0"/>
              </a:rPr>
              <a:t>terms </a:t>
            </a:r>
            <a:r>
              <a:rPr lang="en-US" dirty="0">
                <a:latin typeface="Times New Roman" pitchFamily="18" charset="0"/>
                <a:cs typeface="Times New Roman" pitchFamily="18" charset="0"/>
              </a:rPr>
              <a:t>of the roles of students </a:t>
            </a:r>
            <a:r>
              <a:rPr lang="en-US" dirty="0" smtClean="0">
                <a:latin typeface="Times New Roman" pitchFamily="18" charset="0"/>
                <a:cs typeface="Times New Roman" pitchFamily="18" charset="0"/>
              </a:rPr>
              <a:t>and teachers</a:t>
            </a:r>
            <a:r>
              <a:rPr lang="en-US" dirty="0">
                <a:latin typeface="Times New Roman" pitchFamily="18" charset="0"/>
                <a:cs typeface="Times New Roman" pitchFamily="18" charset="0"/>
              </a:rPr>
              <a:t>; there are </a:t>
            </a:r>
            <a:r>
              <a:rPr lang="en-US" dirty="0" smtClean="0">
                <a:latin typeface="Times New Roman" pitchFamily="18" charset="0"/>
                <a:cs typeface="Times New Roman" pitchFamily="18" charset="0"/>
              </a:rPr>
              <a:t>three</a:t>
            </a:r>
          </a:p>
          <a:p>
            <a:pPr>
              <a:buNone/>
            </a:pPr>
            <a:r>
              <a:rPr lang="en-US" dirty="0" smtClean="0">
                <a:latin typeface="Times New Roman" pitchFamily="18" charset="0"/>
                <a:cs typeface="Times New Roman" pitchFamily="18" charset="0"/>
              </a:rPr>
              <a:t>types </a:t>
            </a:r>
            <a:r>
              <a:rPr lang="en-US" dirty="0">
                <a:latin typeface="Times New Roman" pitchFamily="18" charset="0"/>
                <a:cs typeface="Times New Roman" pitchFamily="18" charset="0"/>
              </a:rPr>
              <a:t>of interaction </a:t>
            </a:r>
            <a:r>
              <a:rPr lang="en-US" dirty="0" smtClean="0">
                <a:latin typeface="Times New Roman" pitchFamily="18" charset="0"/>
                <a:cs typeface="Times New Roman" pitchFamily="18" charset="0"/>
              </a:rPr>
              <a:t>within </a:t>
            </a:r>
            <a:r>
              <a:rPr lang="en-US" sz="2900" dirty="0" smtClean="0">
                <a:latin typeface="Times New Roman" pitchFamily="18" charset="0"/>
                <a:cs typeface="Times New Roman" pitchFamily="18" charset="0"/>
              </a:rPr>
              <a:t>the </a:t>
            </a:r>
            <a:r>
              <a:rPr lang="en-US" sz="2900" dirty="0">
                <a:latin typeface="Times New Roman" pitchFamily="18" charset="0"/>
                <a:cs typeface="Times New Roman" pitchFamily="18" charset="0"/>
              </a:rPr>
              <a:t>distance education. </a:t>
            </a:r>
            <a:r>
              <a:rPr lang="en-US" sz="2900" dirty="0" smtClean="0">
                <a:latin typeface="Times New Roman" pitchFamily="18" charset="0"/>
                <a:cs typeface="Times New Roman" pitchFamily="18" charset="0"/>
              </a:rPr>
              <a:t>The</a:t>
            </a:r>
          </a:p>
          <a:p>
            <a:pPr>
              <a:buNone/>
            </a:pPr>
            <a:r>
              <a:rPr lang="en-US" sz="2900" dirty="0" smtClean="0">
                <a:latin typeface="Times New Roman" pitchFamily="18" charset="0"/>
                <a:cs typeface="Times New Roman" pitchFamily="18" charset="0"/>
              </a:rPr>
              <a:t>terms </a:t>
            </a:r>
            <a:r>
              <a:rPr lang="en-US" sz="2900" dirty="0">
                <a:latin typeface="Times New Roman" pitchFamily="18" charset="0"/>
                <a:cs typeface="Times New Roman" pitchFamily="18" charset="0"/>
              </a:rPr>
              <a:t>of </a:t>
            </a:r>
            <a:r>
              <a:rPr lang="en-US" sz="2900" dirty="0" smtClean="0">
                <a:latin typeface="Times New Roman" pitchFamily="18" charset="0"/>
                <a:cs typeface="Times New Roman" pitchFamily="18" charset="0"/>
              </a:rPr>
              <a:t>interdependence, </a:t>
            </a:r>
            <a:r>
              <a:rPr lang="en-US" sz="2900" dirty="0">
                <a:latin typeface="Times New Roman" pitchFamily="18" charset="0"/>
                <a:cs typeface="Times New Roman" pitchFamily="18" charset="0"/>
              </a:rPr>
              <a:t>distance and interaction </a:t>
            </a:r>
            <a:r>
              <a:rPr lang="en-US" sz="2900" dirty="0" smtClean="0">
                <a:latin typeface="Times New Roman" pitchFamily="18" charset="0"/>
                <a:cs typeface="Times New Roman" pitchFamily="18" charset="0"/>
              </a:rPr>
              <a:t>should</a:t>
            </a:r>
          </a:p>
          <a:p>
            <a:pPr>
              <a:buNone/>
            </a:pPr>
            <a:r>
              <a:rPr lang="en-US" sz="2900" dirty="0" smtClean="0">
                <a:latin typeface="Times New Roman" pitchFamily="18" charset="0"/>
                <a:cs typeface="Times New Roman" pitchFamily="18" charset="0"/>
              </a:rPr>
              <a:t>interplay </a:t>
            </a:r>
            <a:r>
              <a:rPr lang="en-US" sz="2900" dirty="0">
                <a:latin typeface="Times New Roman" pitchFamily="18" charset="0"/>
                <a:cs typeface="Times New Roman" pitchFamily="18" charset="0"/>
              </a:rPr>
              <a:t>each other’s in </a:t>
            </a:r>
            <a:r>
              <a:rPr lang="en-US" sz="2900" dirty="0" smtClean="0">
                <a:latin typeface="Times New Roman" pitchFamily="18" charset="0"/>
                <a:cs typeface="Times New Roman" pitchFamily="18" charset="0"/>
              </a:rPr>
              <a:t>the process</a:t>
            </a:r>
            <a:r>
              <a:rPr lang="en-US" sz="2900" dirty="0">
                <a:latin typeface="Times New Roman" pitchFamily="18" charset="0"/>
                <a:cs typeface="Times New Roman" pitchFamily="18" charset="0"/>
              </a:rPr>
              <a:t>. These three types </a:t>
            </a:r>
            <a:r>
              <a:rPr lang="en-US" sz="2900" dirty="0" smtClean="0">
                <a:latin typeface="Times New Roman" pitchFamily="18" charset="0"/>
                <a:cs typeface="Times New Roman" pitchFamily="18" charset="0"/>
              </a:rPr>
              <a:t>of</a:t>
            </a:r>
          </a:p>
          <a:p>
            <a:pPr>
              <a:buNone/>
            </a:pPr>
            <a:r>
              <a:rPr lang="en-US" sz="2900" dirty="0" smtClean="0">
                <a:latin typeface="Times New Roman" pitchFamily="18" charset="0"/>
                <a:cs typeface="Times New Roman" pitchFamily="18" charset="0"/>
              </a:rPr>
              <a:t>interaction </a:t>
            </a:r>
            <a:r>
              <a:rPr lang="en-US" sz="2900" dirty="0">
                <a:latin typeface="Times New Roman" pitchFamily="18" charset="0"/>
                <a:cs typeface="Times New Roman" pitchFamily="18" charset="0"/>
              </a:rPr>
              <a:t>were </a:t>
            </a:r>
            <a:r>
              <a:rPr lang="en-US" sz="2900" dirty="0" smtClean="0">
                <a:latin typeface="Times New Roman" pitchFamily="18" charset="0"/>
                <a:cs typeface="Times New Roman" pitchFamily="18" charset="0"/>
              </a:rPr>
              <a:t>labeled as;</a:t>
            </a:r>
          </a:p>
          <a:p>
            <a:pPr>
              <a:buNone/>
            </a:pPr>
            <a:r>
              <a:rPr lang="en-US" sz="2900" dirty="0" smtClean="0">
                <a:latin typeface="Times New Roman" pitchFamily="18" charset="0"/>
                <a:cs typeface="Times New Roman" pitchFamily="18" charset="0"/>
              </a:rPr>
              <a:t>a- </a:t>
            </a:r>
            <a:r>
              <a:rPr lang="en-US" sz="2900" dirty="0">
                <a:latin typeface="Times New Roman" pitchFamily="18" charset="0"/>
                <a:cs typeface="Times New Roman" pitchFamily="18" charset="0"/>
              </a:rPr>
              <a:t>Learner-content interaction</a:t>
            </a:r>
          </a:p>
          <a:p>
            <a:pPr>
              <a:buNone/>
            </a:pPr>
            <a:r>
              <a:rPr lang="en-US" sz="2900" dirty="0">
                <a:latin typeface="Times New Roman" pitchFamily="18" charset="0"/>
                <a:cs typeface="Times New Roman" pitchFamily="18" charset="0"/>
              </a:rPr>
              <a:t>b- Learner-instructor interaction</a:t>
            </a:r>
          </a:p>
          <a:p>
            <a:pPr>
              <a:buNone/>
            </a:pPr>
            <a:r>
              <a:rPr lang="en-US" sz="2900" dirty="0">
                <a:latin typeface="Times New Roman" pitchFamily="18" charset="0"/>
                <a:cs typeface="Times New Roman" pitchFamily="18" charset="0"/>
              </a:rPr>
              <a:t>c- Learner-learner </a:t>
            </a:r>
            <a:r>
              <a:rPr lang="en-US" sz="2900" dirty="0" smtClean="0">
                <a:latin typeface="Times New Roman" pitchFamily="18" charset="0"/>
                <a:cs typeface="Times New Roman" pitchFamily="18" charset="0"/>
              </a:rPr>
              <a:t>interaction</a:t>
            </a:r>
          </a:p>
          <a:p>
            <a:pPr>
              <a:buNone/>
            </a:pPr>
            <a:r>
              <a:rPr lang="en-US" sz="2900" dirty="0" smtClean="0">
                <a:latin typeface="Times New Roman" pitchFamily="18" charset="0"/>
                <a:cs typeface="Times New Roman" pitchFamily="18" charset="0"/>
              </a:rPr>
              <a:t>The basic education of distance education is learner.</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smtClean="0">
                <a:latin typeface="Times New Roman" pitchFamily="18" charset="0"/>
                <a:cs typeface="Times New Roman" pitchFamily="18" charset="0"/>
              </a:rPr>
              <a:t>Processing of assignments</a:t>
            </a:r>
            <a:endParaRPr lang="en-US" sz="3600" b="1" dirty="0">
              <a:latin typeface="Times New Roman" pitchFamily="18" charset="0"/>
              <a:cs typeface="Times New Roman" pitchFamily="18" charset="0"/>
            </a:endParaRPr>
          </a:p>
        </p:txBody>
      </p:sp>
      <p:sp>
        <p:nvSpPr>
          <p:cNvPr id="3" name="Content Placeholder 2"/>
          <p:cNvSpPr>
            <a:spLocks noGrp="1"/>
          </p:cNvSpPr>
          <p:nvPr>
            <p:ph idx="1"/>
          </p:nvPr>
        </p:nvSpPr>
        <p:spPr/>
        <p:txBody>
          <a:bodyPr>
            <a:normAutofit fontScale="92500" lnSpcReduction="20000"/>
          </a:bodyPr>
          <a:lstStyle/>
          <a:p>
            <a:pPr marL="514350" indent="-514350">
              <a:buFont typeface="+mj-lt"/>
              <a:buAutoNum type="arabicPeriod"/>
            </a:pPr>
            <a:r>
              <a:rPr lang="en-US" dirty="0" smtClean="0"/>
              <a:t>Tutor-marked assignments</a:t>
            </a:r>
          </a:p>
          <a:p>
            <a:pPr marL="514350" indent="-514350">
              <a:buFont typeface="+mj-lt"/>
              <a:buAutoNum type="arabicPeriod"/>
            </a:pPr>
            <a:r>
              <a:rPr lang="en-US" dirty="0" smtClean="0"/>
              <a:t>Computer marked assignments</a:t>
            </a:r>
          </a:p>
          <a:p>
            <a:pPr marL="514350" indent="-514350">
              <a:buFont typeface="+mj-lt"/>
              <a:buAutoNum type="arabicPeriod"/>
            </a:pPr>
            <a:r>
              <a:rPr lang="en-US" dirty="0" smtClean="0"/>
              <a:t>Feedback to course teams</a:t>
            </a:r>
          </a:p>
          <a:p>
            <a:pPr marL="514350" indent="-514350" algn="ctr">
              <a:buNone/>
            </a:pPr>
            <a:r>
              <a:rPr lang="en-US" sz="3900" b="1" dirty="0" smtClean="0">
                <a:latin typeface="Times New Roman" pitchFamily="18" charset="0"/>
                <a:cs typeface="Times New Roman" pitchFamily="18" charset="0"/>
              </a:rPr>
              <a:t>Monitoring of assignments</a:t>
            </a:r>
          </a:p>
          <a:p>
            <a:r>
              <a:rPr lang="en-US" dirty="0" smtClean="0"/>
              <a:t>Uniformity of marking standard</a:t>
            </a:r>
          </a:p>
          <a:p>
            <a:r>
              <a:rPr lang="en-US" dirty="0" smtClean="0"/>
              <a:t>Rescheduling assignments</a:t>
            </a:r>
          </a:p>
          <a:p>
            <a:r>
              <a:rPr lang="en-US" dirty="0" smtClean="0"/>
              <a:t>Modifying the advice and guidance given to learners on how to answer</a:t>
            </a:r>
          </a:p>
          <a:p>
            <a:r>
              <a:rPr lang="en-US" dirty="0" smtClean="0"/>
              <a:t>Modifying the course material</a:t>
            </a:r>
          </a:p>
          <a:p>
            <a:pPr marL="514350" indent="-514350">
              <a:buNone/>
            </a:pPr>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idx="4294967295"/>
          </p:nvPr>
        </p:nvSpPr>
        <p:spPr>
          <a:xfrm>
            <a:off x="609600" y="609600"/>
            <a:ext cx="7772400" cy="1470025"/>
          </a:xfrm>
        </p:spPr>
        <p:txBody>
          <a:bodyPr>
            <a:normAutofit/>
          </a:bodyPr>
          <a:lstStyle/>
          <a:p>
            <a:r>
              <a:rPr lang="en-US" sz="4800" b="1" dirty="0" smtClean="0"/>
              <a:t>Media and Technology</a:t>
            </a:r>
            <a:endParaRPr lang="en-US" sz="4800" b="1" dirty="0"/>
          </a:p>
        </p:txBody>
      </p:sp>
      <p:pic>
        <p:nvPicPr>
          <p:cNvPr id="4" name="Picture 2" descr="C:\Users\ChandRj\Desktop\a4453656-b0b6-499d-8700-67cb0d005292.jpg"/>
          <p:cNvPicPr>
            <a:picLocks noChangeAspect="1" noChangeArrowheads="1"/>
          </p:cNvPicPr>
          <p:nvPr/>
        </p:nvPicPr>
        <p:blipFill>
          <a:blip r:embed="rId2"/>
          <a:srcRect/>
          <a:stretch>
            <a:fillRect/>
          </a:stretch>
        </p:blipFill>
        <p:spPr bwMode="auto">
          <a:xfrm>
            <a:off x="609600" y="2743200"/>
            <a:ext cx="7696200" cy="2514600"/>
          </a:xfrm>
          <a:prstGeom prst="rect">
            <a:avLst/>
          </a:prstGeom>
          <a:noFill/>
        </p:spPr>
      </p:pic>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228601"/>
            <a:ext cx="7772400" cy="838200"/>
          </a:xfrm>
        </p:spPr>
        <p:txBody>
          <a:bodyPr/>
          <a:lstStyle/>
          <a:p>
            <a:r>
              <a:rPr lang="en-US" dirty="0" smtClean="0"/>
              <a:t>Media and Technology</a:t>
            </a:r>
            <a:endParaRPr lang="en-US" dirty="0"/>
          </a:p>
        </p:txBody>
      </p:sp>
      <p:sp>
        <p:nvSpPr>
          <p:cNvPr id="3" name="Subtitle 2"/>
          <p:cNvSpPr>
            <a:spLocks noGrp="1"/>
          </p:cNvSpPr>
          <p:nvPr>
            <p:ph type="subTitle" idx="1"/>
          </p:nvPr>
        </p:nvSpPr>
        <p:spPr>
          <a:xfrm>
            <a:off x="685800" y="1219200"/>
            <a:ext cx="7848600" cy="5257800"/>
          </a:xfrm>
        </p:spPr>
        <p:txBody>
          <a:bodyPr>
            <a:normAutofit/>
          </a:bodyPr>
          <a:lstStyle/>
          <a:p>
            <a:pPr algn="l"/>
            <a:r>
              <a:rPr lang="en-US" dirty="0" smtClean="0">
                <a:solidFill>
                  <a:schemeClr val="tx1"/>
                </a:solidFill>
              </a:rPr>
              <a:t>Technology is the vehicle for communicating messages, and the messages are represented in a medium.</a:t>
            </a:r>
          </a:p>
          <a:p>
            <a:pPr algn="l">
              <a:buFont typeface="Arial" pitchFamily="34" charset="0"/>
              <a:buChar char="•"/>
            </a:pPr>
            <a:r>
              <a:rPr lang="en-US" dirty="0" smtClean="0">
                <a:solidFill>
                  <a:schemeClr val="tx1"/>
                </a:solidFill>
              </a:rPr>
              <a:t>Kind of media</a:t>
            </a:r>
          </a:p>
          <a:p>
            <a:pPr algn="l">
              <a:buFont typeface="Arial" pitchFamily="34" charset="0"/>
              <a:buChar char="•"/>
            </a:pPr>
            <a:r>
              <a:rPr lang="en-US" dirty="0" smtClean="0">
                <a:solidFill>
                  <a:schemeClr val="tx1"/>
                </a:solidFill>
              </a:rPr>
              <a:t>Text</a:t>
            </a:r>
          </a:p>
          <a:p>
            <a:pPr algn="l">
              <a:buFont typeface="Arial" pitchFamily="34" charset="0"/>
              <a:buChar char="•"/>
            </a:pPr>
            <a:r>
              <a:rPr lang="en-US" dirty="0" smtClean="0">
                <a:solidFill>
                  <a:schemeClr val="tx1"/>
                </a:solidFill>
              </a:rPr>
              <a:t>Images/ animations</a:t>
            </a:r>
          </a:p>
          <a:p>
            <a:pPr algn="l">
              <a:buFont typeface="Arial" pitchFamily="34" charset="0"/>
              <a:buChar char="•"/>
            </a:pPr>
            <a:r>
              <a:rPr lang="en-US" dirty="0" smtClean="0">
                <a:solidFill>
                  <a:schemeClr val="tx1"/>
                </a:solidFill>
              </a:rPr>
              <a:t>Sounds</a:t>
            </a:r>
          </a:p>
          <a:p>
            <a:pPr algn="l">
              <a:buFont typeface="Arial" pitchFamily="34" charset="0"/>
              <a:buChar char="•"/>
            </a:pPr>
            <a:r>
              <a:rPr lang="en-US" dirty="0" smtClean="0">
                <a:solidFill>
                  <a:schemeClr val="tx1"/>
                </a:solidFill>
              </a:rPr>
              <a:t>Artifacts</a:t>
            </a:r>
          </a:p>
          <a:p>
            <a:pPr algn="l">
              <a:buFont typeface="Arial" pitchFamily="34" charset="0"/>
              <a:buChar char="•"/>
            </a:pPr>
            <a:endParaRPr lang="en-US" dirty="0">
              <a:solidFill>
                <a:schemeClr val="tx1"/>
              </a:solidFill>
            </a:endParaRP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Issues using in Technology</a:t>
            </a:r>
            <a:endParaRPr lang="en-US" dirty="0"/>
          </a:p>
        </p:txBody>
      </p:sp>
      <p:sp>
        <p:nvSpPr>
          <p:cNvPr id="3" name="Content Placeholder 2"/>
          <p:cNvSpPr>
            <a:spLocks noGrp="1"/>
          </p:cNvSpPr>
          <p:nvPr>
            <p:ph idx="1"/>
          </p:nvPr>
        </p:nvSpPr>
        <p:spPr/>
        <p:txBody>
          <a:bodyPr/>
          <a:lstStyle/>
          <a:p>
            <a:r>
              <a:rPr lang="en-US" dirty="0" smtClean="0"/>
              <a:t>Most learners do not yet have technology</a:t>
            </a:r>
          </a:p>
          <a:p>
            <a:r>
              <a:rPr lang="en-US" dirty="0" smtClean="0"/>
              <a:t>Lack of quality of the media produced </a:t>
            </a:r>
            <a:r>
              <a:rPr lang="en-US" smtClean="0"/>
              <a:t>for distribution </a:t>
            </a:r>
            <a:r>
              <a:rPr lang="en-US" dirty="0" smtClean="0"/>
              <a:t>via the technology</a:t>
            </a:r>
          </a:p>
          <a:p>
            <a:r>
              <a:rPr lang="en-US" dirty="0" smtClean="0"/>
              <a:t>Over invest in a particular technology, and to attempt to load more of the media on that technology than it can optimally carry</a:t>
            </a:r>
          </a:p>
          <a:p>
            <a:r>
              <a:rPr lang="en-US" dirty="0" smtClean="0"/>
              <a:t>Overuse of online communications</a:t>
            </a:r>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09600" y="609600"/>
            <a:ext cx="7772400" cy="1470025"/>
          </a:xfrm>
        </p:spPr>
        <p:txBody>
          <a:bodyPr/>
          <a:lstStyle/>
          <a:p>
            <a:r>
              <a:rPr lang="en-US" b="1" dirty="0" smtClean="0">
                <a:latin typeface="Times New Roman" pitchFamily="18" charset="0"/>
                <a:cs typeface="Times New Roman" pitchFamily="18" charset="0"/>
              </a:rPr>
              <a:t>Past modes of distance learning</a:t>
            </a:r>
            <a:endParaRPr lang="en-US" b="1" dirty="0">
              <a:latin typeface="Times New Roman" pitchFamily="18" charset="0"/>
              <a:cs typeface="Times New Roman" pitchFamily="18" charset="0"/>
            </a:endParaRPr>
          </a:p>
        </p:txBody>
      </p:sp>
      <p:sp>
        <p:nvSpPr>
          <p:cNvPr id="3" name="Subtitle 2"/>
          <p:cNvSpPr>
            <a:spLocks noGrp="1"/>
          </p:cNvSpPr>
          <p:nvPr>
            <p:ph type="subTitle" idx="1"/>
          </p:nvPr>
        </p:nvSpPr>
        <p:spPr>
          <a:xfrm>
            <a:off x="1295400" y="2133600"/>
            <a:ext cx="6400800" cy="3581400"/>
          </a:xfrm>
        </p:spPr>
        <p:txBody>
          <a:bodyPr>
            <a:normAutofit/>
          </a:bodyPr>
          <a:lstStyle/>
          <a:p>
            <a:pPr algn="l">
              <a:buFont typeface="Arial" pitchFamily="34" charset="0"/>
              <a:buChar char="•"/>
            </a:pPr>
            <a:r>
              <a:rPr lang="en-US" sz="4400" dirty="0" smtClean="0">
                <a:solidFill>
                  <a:schemeClr val="tx1"/>
                </a:solidFill>
                <a:latin typeface="Times New Roman" pitchFamily="18" charset="0"/>
                <a:cs typeface="Times New Roman" pitchFamily="18" charset="0"/>
              </a:rPr>
              <a:t>Postal system</a:t>
            </a:r>
          </a:p>
          <a:p>
            <a:pPr algn="l">
              <a:buFont typeface="Arial" pitchFamily="34" charset="0"/>
              <a:buChar char="•"/>
            </a:pPr>
            <a:r>
              <a:rPr lang="en-US" sz="4400" dirty="0" smtClean="0">
                <a:solidFill>
                  <a:schemeClr val="tx1"/>
                </a:solidFill>
                <a:latin typeface="Times New Roman" pitchFamily="18" charset="0"/>
                <a:cs typeface="Times New Roman" pitchFamily="18" charset="0"/>
              </a:rPr>
              <a:t>Radio</a:t>
            </a:r>
          </a:p>
          <a:p>
            <a:pPr algn="l">
              <a:buFont typeface="Arial" pitchFamily="34" charset="0"/>
              <a:buChar char="•"/>
            </a:pPr>
            <a:r>
              <a:rPr lang="en-US" sz="4400" dirty="0" smtClean="0">
                <a:solidFill>
                  <a:schemeClr val="tx1"/>
                </a:solidFill>
                <a:latin typeface="Times New Roman" pitchFamily="18" charset="0"/>
                <a:cs typeface="Times New Roman" pitchFamily="18" charset="0"/>
              </a:rPr>
              <a:t>Television</a:t>
            </a:r>
          </a:p>
          <a:p>
            <a:pPr algn="l">
              <a:buFont typeface="Arial" pitchFamily="34" charset="0"/>
              <a:buChar char="•"/>
            </a:pPr>
            <a:r>
              <a:rPr lang="en-US" sz="4400" dirty="0" smtClean="0">
                <a:solidFill>
                  <a:schemeClr val="tx1"/>
                </a:solidFill>
                <a:latin typeface="Times New Roman" pitchFamily="18" charset="0"/>
                <a:cs typeface="Times New Roman" pitchFamily="18" charset="0"/>
              </a:rPr>
              <a:t>telephone</a:t>
            </a:r>
            <a:endParaRPr lang="en-US" sz="4400" dirty="0">
              <a:solidFill>
                <a:schemeClr val="tx1"/>
              </a:solidFill>
              <a:latin typeface="Times New Roman" pitchFamily="18" charset="0"/>
              <a:cs typeface="Times New Roman" pitchFamily="18" charset="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ChandRj\Desktop\5238b79d-ba5d-4b14-91c6-c47caa8b6379.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ChandRj\Desktop\722a8b7c-beaf-42a9-8308-d3c687c9b896.jpg"/>
          <p:cNvPicPr>
            <a:picLocks noChangeAspect="1" noChangeArrowheads="1"/>
          </p:cNvPicPr>
          <p:nvPr/>
        </p:nvPicPr>
        <p:blipFill>
          <a:blip r:embed="rId2"/>
          <a:srcRect/>
          <a:stretch>
            <a:fillRect/>
          </a:stretch>
        </p:blipFill>
        <p:spPr bwMode="auto">
          <a:xfrm>
            <a:off x="0" y="0"/>
            <a:ext cx="9143999" cy="6857999"/>
          </a:xfrm>
          <a:prstGeom prst="rect">
            <a:avLst/>
          </a:prstGeom>
          <a:noFill/>
        </p:spPr>
      </p:pic>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ChandRj\Desktop\d3c6991f-1987-4dc3-a8a9-e70d8a8595a2.jpg"/>
          <p:cNvPicPr>
            <a:picLocks noChangeAspect="1" noChangeArrowheads="1"/>
          </p:cNvPicPr>
          <p:nvPr/>
        </p:nvPicPr>
        <p:blipFill>
          <a:blip r:embed="rId2"/>
          <a:srcRect/>
          <a:stretch>
            <a:fillRect/>
          </a:stretch>
        </p:blipFill>
        <p:spPr bwMode="auto">
          <a:xfrm>
            <a:off x="0" y="0"/>
            <a:ext cx="9144000" cy="6857999"/>
          </a:xfrm>
          <a:prstGeom prst="rect">
            <a:avLst/>
          </a:prstGeom>
          <a:noFill/>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ChandRj\Desktop\cf18bccf-54eb-4056-b604-5f9628af0b8e.jpg"/>
          <p:cNvPicPr>
            <a:picLocks noChangeAspect="1" noChangeArrowheads="1"/>
          </p:cNvPicPr>
          <p:nvPr/>
        </p:nvPicPr>
        <p:blipFill>
          <a:blip r:embed="rId2"/>
          <a:srcRect/>
          <a:stretch>
            <a:fillRect/>
          </a:stretch>
        </p:blipFill>
        <p:spPr bwMode="auto">
          <a:xfrm>
            <a:off x="0" y="1"/>
            <a:ext cx="9143999" cy="6858000"/>
          </a:xfrm>
          <a:prstGeom prst="rect">
            <a:avLst/>
          </a:prstGeom>
          <a:noFill/>
        </p:spPr>
      </p:pic>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C:\Users\ChandRj\Desktop\0e6af078-feb1-4fc0-afac-2ca8fd27f036.jpg"/>
          <p:cNvPicPr>
            <a:picLocks noChangeAspect="1" noChangeArrowheads="1"/>
          </p:cNvPicPr>
          <p:nvPr/>
        </p:nvPicPr>
        <p:blipFill>
          <a:blip r:embed="rId2"/>
          <a:srcRect/>
          <a:stretch>
            <a:fillRect/>
          </a:stretch>
        </p:blipFill>
        <p:spPr bwMode="auto">
          <a:xfrm>
            <a:off x="0" y="0"/>
            <a:ext cx="4343400" cy="6858000"/>
          </a:xfrm>
          <a:prstGeom prst="rect">
            <a:avLst/>
          </a:prstGeom>
          <a:noFill/>
        </p:spPr>
      </p:pic>
      <p:pic>
        <p:nvPicPr>
          <p:cNvPr id="3" name="Picture 2" descr="C:\Users\ChandRj\Desktop\dc832bdb-267e-492d-88c5-1f8916ee8ff7.jpg"/>
          <p:cNvPicPr>
            <a:picLocks noChangeAspect="1" noChangeArrowheads="1"/>
          </p:cNvPicPr>
          <p:nvPr/>
        </p:nvPicPr>
        <p:blipFill>
          <a:blip r:embed="rId3"/>
          <a:srcRect/>
          <a:stretch>
            <a:fillRect/>
          </a:stretch>
        </p:blipFill>
        <p:spPr bwMode="auto">
          <a:xfrm>
            <a:off x="4267200" y="0"/>
            <a:ext cx="4876800" cy="6858000"/>
          </a:xfrm>
          <a:prstGeom prst="rect">
            <a:avLst/>
          </a:prstGeom>
          <a:noFill/>
        </p:spPr>
      </p:pic>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Role Learner’s in Distance Education</a:t>
            </a:r>
            <a:endParaRPr lang="en-US" dirty="0"/>
          </a:p>
        </p:txBody>
      </p:sp>
      <p:sp>
        <p:nvSpPr>
          <p:cNvPr id="3" name="Content Placeholder 2"/>
          <p:cNvSpPr>
            <a:spLocks noGrp="1"/>
          </p:cNvSpPr>
          <p:nvPr>
            <p:ph idx="1"/>
          </p:nvPr>
        </p:nvSpPr>
        <p:spPr/>
        <p:txBody>
          <a:bodyPr>
            <a:normAutofit fontScale="85000" lnSpcReduction="10000"/>
          </a:bodyPr>
          <a:lstStyle/>
          <a:p>
            <a:r>
              <a:rPr lang="en-US" dirty="0" smtClean="0">
                <a:latin typeface="Times New Roman" pitchFamily="18" charset="0"/>
                <a:cs typeface="Times New Roman" pitchFamily="18" charset="0"/>
              </a:rPr>
              <a:t>Being </a:t>
            </a:r>
            <a:r>
              <a:rPr lang="en-US" dirty="0">
                <a:latin typeface="Times New Roman" pitchFamily="18" charset="0"/>
                <a:cs typeface="Times New Roman" pitchFamily="18" charset="0"/>
              </a:rPr>
              <a:t>self-responsible on task</a:t>
            </a:r>
          </a:p>
          <a:p>
            <a:r>
              <a:rPr lang="en-US" dirty="0" smtClean="0">
                <a:latin typeface="Times New Roman" pitchFamily="18" charset="0"/>
                <a:cs typeface="Times New Roman" pitchFamily="18" charset="0"/>
              </a:rPr>
              <a:t>Consulting </a:t>
            </a:r>
            <a:r>
              <a:rPr lang="en-US" dirty="0">
                <a:latin typeface="Times New Roman" pitchFamily="18" charset="0"/>
                <a:cs typeface="Times New Roman" pitchFamily="18" charset="0"/>
              </a:rPr>
              <a:t>to advisors through required access methods</a:t>
            </a:r>
          </a:p>
          <a:p>
            <a:r>
              <a:rPr lang="en-US" dirty="0" smtClean="0">
                <a:latin typeface="Times New Roman" pitchFamily="18" charset="0"/>
                <a:cs typeface="Times New Roman" pitchFamily="18" charset="0"/>
              </a:rPr>
              <a:t>Being </a:t>
            </a:r>
            <a:r>
              <a:rPr lang="en-US" dirty="0">
                <a:latin typeface="Times New Roman" pitchFamily="18" charset="0"/>
                <a:cs typeface="Times New Roman" pitchFamily="18" charset="0"/>
              </a:rPr>
              <a:t>in individualistic learning</a:t>
            </a:r>
          </a:p>
          <a:p>
            <a:r>
              <a:rPr lang="en-US" dirty="0" smtClean="0">
                <a:latin typeface="Times New Roman" pitchFamily="18" charset="0"/>
                <a:cs typeface="Times New Roman" pitchFamily="18" charset="0"/>
              </a:rPr>
              <a:t>Catching </a:t>
            </a:r>
            <a:r>
              <a:rPr lang="en-US" dirty="0">
                <a:latin typeface="Times New Roman" pitchFamily="18" charset="0"/>
                <a:cs typeface="Times New Roman" pitchFamily="18" charset="0"/>
              </a:rPr>
              <a:t>same effective interaction with counselors like classical learning</a:t>
            </a:r>
          </a:p>
          <a:p>
            <a:r>
              <a:rPr lang="en-US" dirty="0" smtClean="0">
                <a:latin typeface="Times New Roman" pitchFamily="18" charset="0"/>
                <a:cs typeface="Times New Roman" pitchFamily="18" charset="0"/>
              </a:rPr>
              <a:t>Evaluating </a:t>
            </a:r>
            <a:r>
              <a:rPr lang="en-US" dirty="0">
                <a:latin typeface="Times New Roman" pitchFamily="18" charset="0"/>
                <a:cs typeface="Times New Roman" pitchFamily="18" charset="0"/>
              </a:rPr>
              <a:t>and judging self-performance</a:t>
            </a:r>
          </a:p>
          <a:p>
            <a:r>
              <a:rPr lang="en-US" dirty="0" smtClean="0">
                <a:latin typeface="Times New Roman" pitchFamily="18" charset="0"/>
                <a:cs typeface="Times New Roman" pitchFamily="18" charset="0"/>
              </a:rPr>
              <a:t>Getting </a:t>
            </a:r>
            <a:r>
              <a:rPr lang="en-US" dirty="0">
                <a:latin typeface="Times New Roman" pitchFamily="18" charset="0"/>
                <a:cs typeface="Times New Roman" pitchFamily="18" charset="0"/>
              </a:rPr>
              <a:t>rid of prejudice of communicational barriers </a:t>
            </a:r>
            <a:r>
              <a:rPr lang="en-US" dirty="0" smtClean="0">
                <a:latin typeface="Times New Roman" pitchFamily="18" charset="0"/>
                <a:cs typeface="Times New Roman" pitchFamily="18" charset="0"/>
              </a:rPr>
              <a:t>mood</a:t>
            </a:r>
          </a:p>
          <a:p>
            <a:r>
              <a:rPr lang="en-US" dirty="0" smtClean="0">
                <a:latin typeface="Times New Roman" pitchFamily="18" charset="0"/>
                <a:cs typeface="Times New Roman" pitchFamily="18" charset="0"/>
              </a:rPr>
              <a:t>Student should make their assignments on time and send to their assigned tutor on timely.</a:t>
            </a:r>
            <a:endParaRPr lang="en-US" dirty="0">
              <a:latin typeface="Times New Roman" pitchFamily="18" charset="0"/>
              <a:cs typeface="Times New Roman" pitchFamily="18" charset="0"/>
            </a:endParaRPr>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228600"/>
            <a:ext cx="7772400" cy="914400"/>
          </a:xfrm>
        </p:spPr>
        <p:txBody>
          <a:bodyPr/>
          <a:lstStyle/>
          <a:p>
            <a:r>
              <a:rPr lang="en-US" b="1" dirty="0" smtClean="0">
                <a:latin typeface="Times New Roman" pitchFamily="18" charset="0"/>
                <a:cs typeface="Times New Roman" pitchFamily="18" charset="0"/>
              </a:rPr>
              <a:t>Students support services</a:t>
            </a:r>
            <a:endParaRPr lang="en-US" b="1" dirty="0">
              <a:latin typeface="Times New Roman" pitchFamily="18" charset="0"/>
              <a:cs typeface="Times New Roman" pitchFamily="18" charset="0"/>
            </a:endParaRPr>
          </a:p>
        </p:txBody>
      </p:sp>
      <p:sp>
        <p:nvSpPr>
          <p:cNvPr id="3" name="Subtitle 2"/>
          <p:cNvSpPr>
            <a:spLocks noGrp="1"/>
          </p:cNvSpPr>
          <p:nvPr>
            <p:ph type="subTitle" idx="1"/>
          </p:nvPr>
        </p:nvSpPr>
        <p:spPr>
          <a:xfrm>
            <a:off x="1066800" y="1905000"/>
            <a:ext cx="6400800" cy="4724400"/>
          </a:xfrm>
        </p:spPr>
        <p:txBody>
          <a:bodyPr>
            <a:normAutofit fontScale="85000" lnSpcReduction="20000"/>
          </a:bodyPr>
          <a:lstStyle/>
          <a:p>
            <a:pPr algn="l">
              <a:buFont typeface="Arial" pitchFamily="34" charset="0"/>
              <a:buChar char="•"/>
            </a:pPr>
            <a:r>
              <a:rPr lang="en-US" dirty="0" smtClean="0">
                <a:solidFill>
                  <a:schemeClr val="tx1"/>
                </a:solidFill>
                <a:latin typeface="Times New Roman" pitchFamily="18" charset="0"/>
                <a:cs typeface="Times New Roman" pitchFamily="18" charset="0"/>
              </a:rPr>
              <a:t> Developmental and Problem solving</a:t>
            </a:r>
          </a:p>
          <a:p>
            <a:pPr algn="l"/>
            <a:r>
              <a:rPr lang="en-US" dirty="0" smtClean="0">
                <a:solidFill>
                  <a:schemeClr val="tx1"/>
                </a:solidFill>
                <a:latin typeface="Times New Roman" pitchFamily="18" charset="0"/>
                <a:cs typeface="Times New Roman" pitchFamily="18" charset="0"/>
              </a:rPr>
              <a:t>   support.</a:t>
            </a:r>
          </a:p>
          <a:p>
            <a:pPr algn="l">
              <a:buFont typeface="Arial" pitchFamily="34" charset="0"/>
              <a:buChar char="•"/>
            </a:pPr>
            <a:r>
              <a:rPr lang="en-US" dirty="0" smtClean="0">
                <a:solidFill>
                  <a:schemeClr val="tx1"/>
                </a:solidFill>
                <a:latin typeface="Times New Roman" pitchFamily="18" charset="0"/>
                <a:cs typeface="Times New Roman" pitchFamily="18" charset="0"/>
              </a:rPr>
              <a:t> Support with or for the student.</a:t>
            </a:r>
          </a:p>
          <a:p>
            <a:pPr algn="l">
              <a:buFont typeface="Arial" pitchFamily="34" charset="0"/>
              <a:buChar char="•"/>
            </a:pPr>
            <a:r>
              <a:rPr lang="en-US" dirty="0" smtClean="0">
                <a:solidFill>
                  <a:schemeClr val="tx1"/>
                </a:solidFill>
                <a:latin typeface="Times New Roman" pitchFamily="18" charset="0"/>
                <a:cs typeface="Times New Roman" pitchFamily="18" charset="0"/>
              </a:rPr>
              <a:t> Instigating student support</a:t>
            </a:r>
          </a:p>
          <a:p>
            <a:pPr algn="l">
              <a:buFont typeface="Arial" pitchFamily="34" charset="0"/>
              <a:buChar char="•"/>
            </a:pPr>
            <a:r>
              <a:rPr lang="en-US" dirty="0" smtClean="0">
                <a:solidFill>
                  <a:schemeClr val="tx1"/>
                </a:solidFill>
                <a:latin typeface="Times New Roman" pitchFamily="18" charset="0"/>
                <a:cs typeface="Times New Roman" pitchFamily="18" charset="0"/>
              </a:rPr>
              <a:t> Sources of support</a:t>
            </a:r>
          </a:p>
          <a:p>
            <a:pPr algn="l">
              <a:buFont typeface="Arial" pitchFamily="34" charset="0"/>
              <a:buChar char="•"/>
            </a:pPr>
            <a:r>
              <a:rPr lang="en-US" dirty="0" smtClean="0">
                <a:solidFill>
                  <a:schemeClr val="tx1"/>
                </a:solidFill>
                <a:latin typeface="Times New Roman" pitchFamily="18" charset="0"/>
                <a:cs typeface="Times New Roman" pitchFamily="18" charset="0"/>
              </a:rPr>
              <a:t> Timing of support</a:t>
            </a:r>
          </a:p>
          <a:p>
            <a:pPr algn="l">
              <a:buFont typeface="Arial" pitchFamily="34" charset="0"/>
              <a:buChar char="•"/>
            </a:pPr>
            <a:r>
              <a:rPr lang="en-US" dirty="0" smtClean="0">
                <a:solidFill>
                  <a:schemeClr val="tx1"/>
                </a:solidFill>
                <a:latin typeface="Times New Roman" pitchFamily="18" charset="0"/>
                <a:cs typeface="Times New Roman" pitchFamily="18" charset="0"/>
              </a:rPr>
              <a:t> Media for support</a:t>
            </a:r>
          </a:p>
          <a:p>
            <a:pPr algn="l">
              <a:buFont typeface="Arial" pitchFamily="34" charset="0"/>
              <a:buChar char="•"/>
            </a:pPr>
            <a:r>
              <a:rPr lang="en-US" dirty="0" smtClean="0">
                <a:solidFill>
                  <a:schemeClr val="tx1"/>
                </a:solidFill>
                <a:latin typeface="Times New Roman" pitchFamily="18" charset="0"/>
                <a:cs typeface="Times New Roman" pitchFamily="18" charset="0"/>
              </a:rPr>
              <a:t> Support for different students</a:t>
            </a:r>
          </a:p>
          <a:p>
            <a:pPr algn="l">
              <a:buFont typeface="Arial" pitchFamily="34" charset="0"/>
              <a:buChar char="•"/>
            </a:pPr>
            <a:r>
              <a:rPr lang="en-US" dirty="0" smtClean="0">
                <a:solidFill>
                  <a:schemeClr val="tx1"/>
                </a:solidFill>
                <a:latin typeface="Times New Roman" pitchFamily="18" charset="0"/>
                <a:cs typeface="Times New Roman" pitchFamily="18" charset="0"/>
              </a:rPr>
              <a:t> Institutional organization for</a:t>
            </a:r>
          </a:p>
          <a:p>
            <a:pPr algn="l"/>
            <a:r>
              <a:rPr lang="en-US" dirty="0" smtClean="0">
                <a:solidFill>
                  <a:schemeClr val="tx1"/>
                </a:solidFill>
                <a:latin typeface="Times New Roman" pitchFamily="18" charset="0"/>
                <a:cs typeface="Times New Roman" pitchFamily="18" charset="0"/>
              </a:rPr>
              <a:t>   Support</a:t>
            </a:r>
          </a:p>
          <a:p>
            <a:pPr algn="l">
              <a:buFont typeface="Arial" pitchFamily="34" charset="0"/>
              <a:buChar char="•"/>
            </a:pPr>
            <a:r>
              <a:rPr lang="en-US" dirty="0" smtClean="0">
                <a:solidFill>
                  <a:schemeClr val="tx1"/>
                </a:solidFill>
                <a:latin typeface="Times New Roman" pitchFamily="18" charset="0"/>
                <a:cs typeface="Times New Roman" pitchFamily="18" charset="0"/>
              </a:rPr>
              <a:t> Cost and benefits of support</a:t>
            </a:r>
            <a:endParaRPr lang="en-US" dirty="0">
              <a:solidFill>
                <a:schemeClr val="tx1"/>
              </a:solidFill>
              <a:latin typeface="Times New Roman" pitchFamily="18" charset="0"/>
              <a:cs typeface="Times New Roman" pitchFamily="18" charset="0"/>
            </a:endParaRPr>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workshops</a:t>
            </a:r>
            <a:endParaRPr lang="en-US" dirty="0"/>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When a learner enrolled in distance education system institution send him/her a study package including books, assignment schedule, reference materials, examination schedule, study center details, assignment submission date, tutorials or workshop details or </a:t>
            </a:r>
            <a:r>
              <a:rPr lang="en-US" dirty="0" err="1" smtClean="0">
                <a:latin typeface="Times New Roman" pitchFamily="18" charset="0"/>
                <a:cs typeface="Times New Roman" pitchFamily="18" charset="0"/>
              </a:rPr>
              <a:t>venu</a:t>
            </a:r>
            <a:r>
              <a:rPr lang="en-US" dirty="0" smtClean="0">
                <a:latin typeface="Times New Roman" pitchFamily="18" charset="0"/>
                <a:cs typeface="Times New Roman" pitchFamily="18" charset="0"/>
              </a:rPr>
              <a:t> by post in correspondence model or by electronic mail in virtual model.</a:t>
            </a:r>
            <a:endParaRPr lang="en-US" dirty="0">
              <a:latin typeface="Times New Roman" pitchFamily="18" charset="0"/>
              <a:cs typeface="Times New Roman" pitchFamily="18" charset="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52401" y="152400"/>
            <a:ext cx="8839200" cy="6477000"/>
          </a:xfrm>
          <a:prstGeom prst="rect">
            <a:avLst/>
          </a:prstGeom>
          <a:noFill/>
        </p:spPr>
        <p:txBody>
          <a:bodyPr wrap="square" rtlCol="0">
            <a:spAutoFit/>
          </a:bodyPr>
          <a:lstStyle/>
          <a:p>
            <a:r>
              <a:rPr lang="en-US" sz="3200" b="1" dirty="0" smtClean="0">
                <a:latin typeface="Times New Roman" pitchFamily="18" charset="0"/>
                <a:cs typeface="Times New Roman" pitchFamily="18" charset="0"/>
              </a:rPr>
              <a:t>Role of workshops in distance education</a:t>
            </a:r>
          </a:p>
          <a:p>
            <a:pPr>
              <a:buFont typeface="Arial" pitchFamily="34" charset="0"/>
              <a:buChar char="•"/>
            </a:pPr>
            <a:r>
              <a:rPr lang="en-US" sz="2800" dirty="0" smtClean="0">
                <a:latin typeface="Times New Roman" pitchFamily="18" charset="0"/>
                <a:cs typeface="Times New Roman" pitchFamily="18" charset="0"/>
              </a:rPr>
              <a:t>Working on coping with stress and or anxiety</a:t>
            </a:r>
          </a:p>
          <a:p>
            <a:pPr>
              <a:buFont typeface="Arial" pitchFamily="34" charset="0"/>
              <a:buChar char="•"/>
            </a:pPr>
            <a:r>
              <a:rPr lang="en-US" sz="2800" dirty="0" smtClean="0">
                <a:latin typeface="Times New Roman" pitchFamily="18" charset="0"/>
                <a:cs typeface="Times New Roman" pitchFamily="18" charset="0"/>
              </a:rPr>
              <a:t>Strategies on reading comprehension</a:t>
            </a:r>
          </a:p>
          <a:p>
            <a:pPr>
              <a:buFont typeface="Arial" pitchFamily="34" charset="0"/>
              <a:buChar char="•"/>
            </a:pPr>
            <a:r>
              <a:rPr lang="en-US" sz="2800" dirty="0" smtClean="0">
                <a:latin typeface="Times New Roman" pitchFamily="18" charset="0"/>
                <a:cs typeface="Times New Roman" pitchFamily="18" charset="0"/>
              </a:rPr>
              <a:t>Guiding them on time management</a:t>
            </a:r>
          </a:p>
          <a:p>
            <a:pPr>
              <a:buFont typeface="Arial" pitchFamily="34" charset="0"/>
              <a:buChar char="•"/>
            </a:pPr>
            <a:r>
              <a:rPr lang="en-US" sz="2800" dirty="0" smtClean="0">
                <a:latin typeface="Times New Roman" pitchFamily="18" charset="0"/>
                <a:cs typeface="Times New Roman" pitchFamily="18" charset="0"/>
              </a:rPr>
              <a:t>Processing personalized interviews one by one</a:t>
            </a:r>
          </a:p>
          <a:p>
            <a:pPr>
              <a:buFont typeface="Arial" pitchFamily="34" charset="0"/>
              <a:buChar char="•"/>
            </a:pPr>
            <a:r>
              <a:rPr lang="en-US" sz="2800" dirty="0" smtClean="0">
                <a:latin typeface="Times New Roman" pitchFamily="18" charset="0"/>
                <a:cs typeface="Times New Roman" pitchFamily="18" charset="0"/>
              </a:rPr>
              <a:t>Including a working booklet</a:t>
            </a:r>
          </a:p>
          <a:p>
            <a:r>
              <a:rPr lang="en-US" sz="3200" b="1" dirty="0" smtClean="0">
                <a:latin typeface="Times New Roman" pitchFamily="18" charset="0"/>
                <a:cs typeface="Times New Roman" pitchFamily="18" charset="0"/>
              </a:rPr>
              <a:t>Why workshops are important for distance learners?</a:t>
            </a:r>
          </a:p>
          <a:p>
            <a:pPr>
              <a:buFont typeface="Arial" pitchFamily="34" charset="0"/>
              <a:buChar char="•"/>
            </a:pPr>
            <a:r>
              <a:rPr lang="en-US" sz="2800" smtClean="0">
                <a:latin typeface="Times New Roman" pitchFamily="18" charset="0"/>
                <a:cs typeface="Times New Roman" pitchFamily="18" charset="0"/>
              </a:rPr>
              <a:t>Encourage dialogue</a:t>
            </a:r>
            <a:endParaRPr lang="en-US" sz="2800" dirty="0" smtClean="0">
              <a:latin typeface="Times New Roman" pitchFamily="18" charset="0"/>
              <a:cs typeface="Times New Roman" pitchFamily="18" charset="0"/>
            </a:endParaRPr>
          </a:p>
          <a:p>
            <a:pPr>
              <a:buFont typeface="Arial" pitchFamily="34" charset="0"/>
              <a:buChar char="•"/>
            </a:pPr>
            <a:r>
              <a:rPr lang="en-US" sz="2800" dirty="0" smtClean="0">
                <a:latin typeface="Times New Roman" pitchFamily="18" charset="0"/>
                <a:cs typeface="Times New Roman" pitchFamily="18" charset="0"/>
              </a:rPr>
              <a:t>Receive fresh perspective</a:t>
            </a:r>
          </a:p>
          <a:p>
            <a:pPr>
              <a:buFont typeface="Arial" pitchFamily="34" charset="0"/>
              <a:buChar char="•"/>
            </a:pPr>
            <a:r>
              <a:rPr lang="en-US" sz="2800" dirty="0" smtClean="0">
                <a:latin typeface="Times New Roman" pitchFamily="18" charset="0"/>
                <a:cs typeface="Times New Roman" pitchFamily="18" charset="0"/>
              </a:rPr>
              <a:t>Develop new ideas</a:t>
            </a:r>
          </a:p>
          <a:p>
            <a:pPr>
              <a:buFont typeface="Arial" pitchFamily="34" charset="0"/>
              <a:buChar char="•"/>
            </a:pPr>
            <a:r>
              <a:rPr lang="en-US" sz="2800" dirty="0" smtClean="0">
                <a:latin typeface="Times New Roman" pitchFamily="18" charset="0"/>
                <a:cs typeface="Times New Roman" pitchFamily="18" charset="0"/>
              </a:rPr>
              <a:t>Improve students skills</a:t>
            </a:r>
          </a:p>
          <a:p>
            <a:pPr>
              <a:buFont typeface="Arial" pitchFamily="34" charset="0"/>
              <a:buChar char="•"/>
            </a:pPr>
            <a:r>
              <a:rPr lang="en-US" sz="2800" dirty="0" smtClean="0">
                <a:latin typeface="Times New Roman" pitchFamily="18" charset="0"/>
                <a:cs typeface="Times New Roman" pitchFamily="18" charset="0"/>
              </a:rPr>
              <a:t>Network for student career</a:t>
            </a:r>
          </a:p>
          <a:p>
            <a:pPr>
              <a:buFont typeface="Arial" pitchFamily="34" charset="0"/>
              <a:buChar char="•"/>
            </a:pPr>
            <a:endParaRPr lang="en-US" sz="2800" dirty="0" smtClean="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Characteristics of distance learner</a:t>
            </a:r>
            <a:endParaRPr lang="en-US" dirty="0"/>
          </a:p>
        </p:txBody>
      </p:sp>
      <p:sp>
        <p:nvSpPr>
          <p:cNvPr id="3" name="Content Placeholder 2"/>
          <p:cNvSpPr>
            <a:spLocks noGrp="1"/>
          </p:cNvSpPr>
          <p:nvPr>
            <p:ph idx="1"/>
          </p:nvPr>
        </p:nvSpPr>
        <p:spPr/>
        <p:txBody>
          <a:bodyPr/>
          <a:lstStyle/>
          <a:p>
            <a:r>
              <a:rPr lang="en-US" dirty="0" smtClean="0">
                <a:latin typeface="Times New Roman" pitchFamily="18" charset="0"/>
                <a:cs typeface="Times New Roman" pitchFamily="18" charset="0"/>
              </a:rPr>
              <a:t>Are highly motivated</a:t>
            </a:r>
          </a:p>
          <a:p>
            <a:r>
              <a:rPr lang="en-US" dirty="0" smtClean="0">
                <a:latin typeface="Times New Roman" pitchFamily="18" charset="0"/>
                <a:cs typeface="Times New Roman" pitchFamily="18" charset="0"/>
              </a:rPr>
              <a:t>Are independent</a:t>
            </a:r>
          </a:p>
          <a:p>
            <a:r>
              <a:rPr lang="en-US" dirty="0" smtClean="0">
                <a:latin typeface="Times New Roman" pitchFamily="18" charset="0"/>
                <a:cs typeface="Times New Roman" pitchFamily="18" charset="0"/>
              </a:rPr>
              <a:t>Are active </a:t>
            </a:r>
            <a:r>
              <a:rPr lang="en-US" b="1" dirty="0" smtClean="0">
                <a:latin typeface="Times New Roman" pitchFamily="18" charset="0"/>
                <a:cs typeface="Times New Roman" pitchFamily="18" charset="0"/>
              </a:rPr>
              <a:t>learners</a:t>
            </a:r>
            <a:endParaRPr lang="en-US" dirty="0" smtClean="0">
              <a:latin typeface="Times New Roman" pitchFamily="18" charset="0"/>
              <a:cs typeface="Times New Roman" pitchFamily="18" charset="0"/>
            </a:endParaRPr>
          </a:p>
          <a:p>
            <a:r>
              <a:rPr lang="en-US" dirty="0" smtClean="0">
                <a:latin typeface="Times New Roman" pitchFamily="18" charset="0"/>
                <a:cs typeface="Times New Roman" pitchFamily="18" charset="0"/>
              </a:rPr>
              <a:t>Possess good organizational and time management skills</a:t>
            </a:r>
          </a:p>
          <a:p>
            <a:r>
              <a:rPr lang="en-US" dirty="0" smtClean="0">
                <a:latin typeface="Times New Roman" pitchFamily="18" charset="0"/>
                <a:cs typeface="Times New Roman" pitchFamily="18" charset="0"/>
              </a:rPr>
              <a:t>Have discipline to study without external reminders</a:t>
            </a:r>
          </a:p>
          <a:p>
            <a:r>
              <a:rPr lang="en-US" dirty="0" smtClean="0">
                <a:latin typeface="Times New Roman" pitchFamily="18" charset="0"/>
                <a:cs typeface="Times New Roman" pitchFamily="18" charset="0"/>
              </a:rPr>
              <a:t>Can adapt to new </a:t>
            </a:r>
            <a:r>
              <a:rPr lang="en-US" b="1" dirty="0" smtClean="0">
                <a:latin typeface="Times New Roman" pitchFamily="18" charset="0"/>
                <a:cs typeface="Times New Roman" pitchFamily="18" charset="0"/>
              </a:rPr>
              <a:t>learning</a:t>
            </a:r>
            <a:r>
              <a:rPr lang="en-US" dirty="0" smtClean="0">
                <a:latin typeface="Times New Roman" pitchFamily="18" charset="0"/>
                <a:cs typeface="Times New Roman" pitchFamily="18" charset="0"/>
              </a:rPr>
              <a:t> environments</a:t>
            </a:r>
          </a:p>
          <a:p>
            <a:endParaRPr lang="en-US" dirty="0">
              <a:latin typeface="Times New Roman" pitchFamily="18" charset="0"/>
              <a:cs typeface="Times New Roman" pitchFamily="18" charset="0"/>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Autonomy of Distance learner</a:t>
            </a:r>
            <a:endParaRPr lang="en-US" dirty="0"/>
          </a:p>
        </p:txBody>
      </p:sp>
      <p:sp>
        <p:nvSpPr>
          <p:cNvPr id="3" name="Content Placeholder 2"/>
          <p:cNvSpPr>
            <a:spLocks noGrp="1"/>
          </p:cNvSpPr>
          <p:nvPr>
            <p:ph idx="1"/>
          </p:nvPr>
        </p:nvSpPr>
        <p:spPr/>
        <p:txBody>
          <a:bodyPr>
            <a:normAutofit lnSpcReduction="10000"/>
          </a:bodyPr>
          <a:lstStyle/>
          <a:p>
            <a:r>
              <a:rPr lang="en-US" dirty="0" smtClean="0"/>
              <a:t>Autonomy of learner in distance education clarifies the meaning of individuality of learner in studying thoughtful and handling learner events by themselves.</a:t>
            </a:r>
          </a:p>
          <a:p>
            <a:r>
              <a:rPr lang="en-US" dirty="0" smtClean="0"/>
              <a:t>Learner studies autonomously in his own situation. He remains free from the limits of physical presence in a classroom. </a:t>
            </a:r>
          </a:p>
          <a:p>
            <a:r>
              <a:rPr lang="en-US" dirty="0" smtClean="0"/>
              <a:t>In autonomous learning students can direct their learning activities by own.</a:t>
            </a:r>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Goals of distance education for distance learner</a:t>
            </a:r>
            <a:endParaRPr lang="en-US" dirty="0"/>
          </a:p>
        </p:txBody>
      </p:sp>
      <p:sp>
        <p:nvSpPr>
          <p:cNvPr id="3" name="Content Placeholder 2"/>
          <p:cNvSpPr>
            <a:spLocks noGrp="1"/>
          </p:cNvSpPr>
          <p:nvPr>
            <p:ph idx="1"/>
          </p:nvPr>
        </p:nvSpPr>
        <p:spPr/>
        <p:txBody>
          <a:bodyPr/>
          <a:lstStyle/>
          <a:p>
            <a:r>
              <a:rPr lang="en-US" dirty="0" smtClean="0"/>
              <a:t>Development of independent learners</a:t>
            </a:r>
          </a:p>
          <a:p>
            <a:r>
              <a:rPr lang="en-US" dirty="0" smtClean="0"/>
              <a:t>Student empowerment</a:t>
            </a:r>
          </a:p>
          <a:p>
            <a:r>
              <a:rPr lang="en-US" dirty="0" smtClean="0"/>
              <a:t>Personalization of the learning system</a:t>
            </a:r>
          </a:p>
          <a:p>
            <a:r>
              <a:rPr lang="en-US" dirty="0" smtClean="0"/>
              <a:t>Democratization of the system</a:t>
            </a:r>
            <a:endParaRPr lang="en-US"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Development of independent learning</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An independent learner is defined as some one who takes the responsibility for his or her own learning.</a:t>
            </a:r>
          </a:p>
          <a:p>
            <a:r>
              <a:rPr lang="en-US" dirty="0" smtClean="0"/>
              <a:t>Independent learning arrange their study material and prepared it by their own.</a:t>
            </a:r>
          </a:p>
          <a:p>
            <a:r>
              <a:rPr lang="en-US" dirty="0" smtClean="0"/>
              <a:t>In independent learning students can solve their study problems by their own way of learning.</a:t>
            </a:r>
          </a:p>
          <a:p>
            <a:r>
              <a:rPr lang="en-US" dirty="0" smtClean="0"/>
              <a:t>Staff of the institute and counselors can promote the development of learners skills by carrier counseling and teach carrier development skills.</a:t>
            </a:r>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empowerment</a:t>
            </a:r>
            <a:endParaRPr lang="en-US" dirty="0"/>
          </a:p>
        </p:txBody>
      </p:sp>
      <p:sp>
        <p:nvSpPr>
          <p:cNvPr id="3" name="Content Placeholder 2"/>
          <p:cNvSpPr>
            <a:spLocks noGrp="1"/>
          </p:cNvSpPr>
          <p:nvPr>
            <p:ph idx="1"/>
          </p:nvPr>
        </p:nvSpPr>
        <p:spPr/>
        <p:txBody>
          <a:bodyPr>
            <a:normAutofit fontScale="92500"/>
          </a:bodyPr>
          <a:lstStyle/>
          <a:p>
            <a:r>
              <a:rPr lang="en-US" dirty="0" smtClean="0"/>
              <a:t>Empowerment students so that instead of quality going away they can actively participate un their education communicate with the institutions about how to do a better job to solve them.</a:t>
            </a:r>
          </a:p>
          <a:p>
            <a:r>
              <a:rPr lang="en-US" dirty="0" smtClean="0"/>
              <a:t>Emphasize the process as well as the content of learning.</a:t>
            </a:r>
          </a:p>
          <a:p>
            <a:r>
              <a:rPr lang="en-US" dirty="0" smtClean="0"/>
              <a:t>Facilitate activities where learners can share their experiences with on another challenges.</a:t>
            </a:r>
            <a:r>
              <a:rPr lang="en-US" dirty="0"/>
              <a:t> </a:t>
            </a:r>
            <a:r>
              <a:rPr lang="en-US" dirty="0" smtClean="0"/>
              <a:t>Validate each others ideas and opinion </a:t>
            </a:r>
            <a:endParaRPr lang="en-US" dirty="0"/>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182</TotalTime>
  <Words>2023</Words>
  <Application>Microsoft Office PowerPoint</Application>
  <PresentationFormat>On-screen Show (4:3)</PresentationFormat>
  <Paragraphs>229</Paragraphs>
  <Slides>42</Slides>
  <Notes>0</Notes>
  <HiddenSlides>0</HiddenSlides>
  <MMClips>0</MMClips>
  <ScaleCrop>false</ScaleCrop>
  <HeadingPairs>
    <vt:vector size="4" baseType="variant">
      <vt:variant>
        <vt:lpstr>Theme</vt:lpstr>
      </vt:variant>
      <vt:variant>
        <vt:i4>1</vt:i4>
      </vt:variant>
      <vt:variant>
        <vt:lpstr>Slide Titles</vt:lpstr>
      </vt:variant>
      <vt:variant>
        <vt:i4>42</vt:i4>
      </vt:variant>
    </vt:vector>
  </HeadingPairs>
  <TitlesOfParts>
    <vt:vector size="43" baseType="lpstr">
      <vt:lpstr>Office Theme</vt:lpstr>
      <vt:lpstr>Components of Distance Education</vt:lpstr>
      <vt:lpstr>Learner</vt:lpstr>
      <vt:lpstr>Learner</vt:lpstr>
      <vt:lpstr>Role Learner’s in Distance Education</vt:lpstr>
      <vt:lpstr>Characteristics of distance learner</vt:lpstr>
      <vt:lpstr>Autonomy of Distance learner</vt:lpstr>
      <vt:lpstr>Goals of distance education for distance learner</vt:lpstr>
      <vt:lpstr>Development of independent learning</vt:lpstr>
      <vt:lpstr>Student empowerment</vt:lpstr>
      <vt:lpstr>Personalization of the learning system</vt:lpstr>
      <vt:lpstr>Democratization of the system</vt:lpstr>
      <vt:lpstr>Tutor</vt:lpstr>
      <vt:lpstr>Importance of tutor</vt:lpstr>
      <vt:lpstr>Result of delay or negligence of work by tutor</vt:lpstr>
      <vt:lpstr>Responsibilities of tutor</vt:lpstr>
      <vt:lpstr>General criticism on role of tutor</vt:lpstr>
      <vt:lpstr>Note for remembering of tutors</vt:lpstr>
      <vt:lpstr>Correspondence Material</vt:lpstr>
      <vt:lpstr>Tutorials</vt:lpstr>
      <vt:lpstr>Types of tutorials</vt:lpstr>
      <vt:lpstr>Activities for effective tutorials</vt:lpstr>
      <vt:lpstr>Study centers</vt:lpstr>
      <vt:lpstr>Study Centers</vt:lpstr>
      <vt:lpstr>We presented students with a list of the following facilities available at most, although not all, study centers:</vt:lpstr>
      <vt:lpstr>Characteristics of a good study center</vt:lpstr>
      <vt:lpstr>Assignments</vt:lpstr>
      <vt:lpstr>Guidelines for learners to preparing assignments</vt:lpstr>
      <vt:lpstr>Distance learners need to focus that;</vt:lpstr>
      <vt:lpstr>Role of tutor evaluating the assignments of learners</vt:lpstr>
      <vt:lpstr>Processing of assignments</vt:lpstr>
      <vt:lpstr>Media and Technology</vt:lpstr>
      <vt:lpstr>Media and Technology</vt:lpstr>
      <vt:lpstr>Issues using in Technology</vt:lpstr>
      <vt:lpstr>Past modes of distance learning</vt:lpstr>
      <vt:lpstr>Slide 35</vt:lpstr>
      <vt:lpstr>Slide 36</vt:lpstr>
      <vt:lpstr>Slide 37</vt:lpstr>
      <vt:lpstr>Slide 38</vt:lpstr>
      <vt:lpstr>Slide 39</vt:lpstr>
      <vt:lpstr>Students support services</vt:lpstr>
      <vt:lpstr>workshops</vt:lpstr>
      <vt:lpstr>Slide 42</vt:lpstr>
    </vt:vector>
  </TitlesOfParts>
  <Company>by adguard</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Components of Distance Education</dc:title>
  <dc:creator>ApnaITcenter</dc:creator>
  <cp:lastModifiedBy>ApnaITcenter</cp:lastModifiedBy>
  <cp:revision>34</cp:revision>
  <dcterms:created xsi:type="dcterms:W3CDTF">2020-04-03T10:07:45Z</dcterms:created>
  <dcterms:modified xsi:type="dcterms:W3CDTF">2020-04-06T14:58:21Z</dcterms:modified>
</cp:coreProperties>
</file>